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8" r:id="rId6"/>
    <p:sldId id="270" r:id="rId7"/>
    <p:sldId id="266" r:id="rId8"/>
    <p:sldId id="271" r:id="rId9"/>
    <p:sldId id="278" r:id="rId10"/>
    <p:sldId id="272" r:id="rId11"/>
    <p:sldId id="273" r:id="rId12"/>
    <p:sldId id="274" r:id="rId13"/>
    <p:sldId id="275" r:id="rId14"/>
    <p:sldId id="276" r:id="rId15"/>
    <p:sldId id="257" r:id="rId16"/>
    <p:sldId id="258" r:id="rId17"/>
    <p:sldId id="259" r:id="rId18"/>
    <p:sldId id="277" r:id="rId19"/>
    <p:sldId id="265"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Nunito Sans" pitchFamily="2" charset="0"/>
      <p:regular r:id="rId25"/>
      <p:bold r:id="rId26"/>
      <p:italic r:id="rId27"/>
      <p:boldItalic r:id="rId28"/>
    </p:embeddedFont>
    <p:embeddedFont>
      <p:font typeface="Proxima Nova Bold" panose="020B0604020202020204" charset="0"/>
      <p:regular r:id="rId29"/>
      <p:bold r:id="rId30"/>
      <p:italic r:id="rId31"/>
      <p:boldItalic r:id="rId32"/>
    </p:embeddedFont>
    <p:embeddedFont>
      <p:font typeface="Proxima Nova Light" panose="02000506030000020004"/>
      <p:regular r:id="rId33"/>
      <p:italic r:id="rId34"/>
    </p:embeddedFont>
    <p:embeddedFont>
      <p:font typeface="Proxima Nova Lt" panose="02000506030000020004" pitchFamily="50" charset="0"/>
      <p:regular r:id="rId35"/>
      <p:bold r:id="rId36"/>
      <p:italic r:id="rId37"/>
      <p:boldItalic r:id="rId38"/>
    </p:embeddedFont>
    <p:embeddedFont>
      <p:font typeface="Proxima Nova Rg" panose="02000506030000020004" pitchFamily="50" charset="0"/>
      <p:regular r:id="rId39"/>
      <p:bold r:id="rId40"/>
      <p:italic r:id="rId41"/>
      <p:boldItalic r:id="rId42"/>
    </p:embeddedFont>
    <p:embeddedFont>
      <p:font typeface="Rubik Semi-Bold" panose="020B0604020202020204" charset="-79"/>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77E"/>
    <a:srgbClr val="266A8A"/>
    <a:srgbClr val="7B315B"/>
    <a:srgbClr val="E06B4B"/>
    <a:srgbClr val="F48466"/>
    <a:srgbClr val="C5A277"/>
    <a:srgbClr val="D9C59F"/>
    <a:srgbClr val="84AFDA"/>
    <a:srgbClr val="C77C39"/>
    <a:srgbClr val="87A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EA6E8-F7B9-46EE-984D-8E77884B5811}" v="31" dt="2023-12-13T12:15:40.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6" autoAdjust="0"/>
  </p:normalViewPr>
  <p:slideViewPr>
    <p:cSldViewPr>
      <p:cViewPr varScale="1">
        <p:scale>
          <a:sx n="52" d="100"/>
          <a:sy n="52" d="100"/>
        </p:scale>
        <p:origin x="850" y="77"/>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2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8.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sv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www.all-digital.org/manifest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2601161" y="-577768"/>
            <a:ext cx="13085678" cy="9836068"/>
          </a:xfrm>
          <a:custGeom>
            <a:avLst/>
            <a:gdLst/>
            <a:ahLst/>
            <a:cxnLst/>
            <a:rect l="l" t="t" r="r" b="b"/>
            <a:pathLst>
              <a:path w="13085678" h="9836068">
                <a:moveTo>
                  <a:pt x="0" y="0"/>
                </a:moveTo>
                <a:lnTo>
                  <a:pt x="13085678" y="0"/>
                </a:lnTo>
                <a:lnTo>
                  <a:pt x="13085678" y="9836068"/>
                </a:lnTo>
                <a:lnTo>
                  <a:pt x="0" y="9836068"/>
                </a:lnTo>
                <a:lnTo>
                  <a:pt x="0" y="0"/>
                </a:lnTo>
                <a:close/>
              </a:path>
            </a:pathLst>
          </a:custGeom>
          <a:blipFill>
            <a:blip r:embed="rId3">
              <a:alphaModFix amt="70000"/>
            </a:blip>
            <a:stretch>
              <a:fillRect/>
            </a:stretch>
          </a:blipFill>
        </p:spPr>
        <p:txBody>
          <a:bodyPr/>
          <a:lstStyle/>
          <a:p>
            <a:endParaRPr lang="en-US"/>
          </a:p>
        </p:txBody>
      </p:sp>
      <p:sp>
        <p:nvSpPr>
          <p:cNvPr id="4" name="Freeform 4"/>
          <p:cNvSpPr/>
          <p:nvPr/>
        </p:nvSpPr>
        <p:spPr>
          <a:xfrm>
            <a:off x="11897848" y="4439422"/>
            <a:ext cx="5203018" cy="1408156"/>
          </a:xfrm>
          <a:custGeom>
            <a:avLst/>
            <a:gdLst/>
            <a:ahLst/>
            <a:cxnLst/>
            <a:rect l="l" t="t" r="r" b="b"/>
            <a:pathLst>
              <a:path w="5203018" h="1408156">
                <a:moveTo>
                  <a:pt x="0" y="0"/>
                </a:moveTo>
                <a:lnTo>
                  <a:pt x="5203018" y="0"/>
                </a:lnTo>
                <a:lnTo>
                  <a:pt x="5203018" y="1408156"/>
                </a:lnTo>
                <a:lnTo>
                  <a:pt x="0" y="1408156"/>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1028700" y="2140787"/>
            <a:ext cx="9791700" cy="5321412"/>
            <a:chOff x="0" y="-1985555"/>
            <a:chExt cx="13055600" cy="7095215"/>
          </a:xfrm>
        </p:grpSpPr>
        <p:sp>
          <p:nvSpPr>
            <p:cNvPr id="6" name="TextBox 6"/>
            <p:cNvSpPr txBox="1"/>
            <p:nvPr/>
          </p:nvSpPr>
          <p:spPr>
            <a:xfrm>
              <a:off x="0" y="-1985555"/>
              <a:ext cx="11702025" cy="6170493"/>
            </a:xfrm>
            <a:prstGeom prst="rect">
              <a:avLst/>
            </a:prstGeom>
          </p:spPr>
          <p:txBody>
            <a:bodyPr wrap="square" lIns="0" tIns="0" rIns="0" bIns="0" rtlCol="0" anchor="t">
              <a:spAutoFit/>
            </a:bodyPr>
            <a:lstStyle/>
            <a:p>
              <a:pPr>
                <a:lnSpc>
                  <a:spcPts val="18914"/>
                </a:lnSpc>
                <a:spcBef>
                  <a:spcPct val="0"/>
                </a:spcBef>
              </a:pPr>
              <a:r>
                <a:rPr lang="en-US" sz="13510" dirty="0">
                  <a:solidFill>
                    <a:srgbClr val="FFFFFF"/>
                  </a:solidFill>
                  <a:latin typeface="Proxima Nova Bold"/>
                </a:rPr>
                <a:t>Digital Well-Being</a:t>
              </a:r>
            </a:p>
          </p:txBody>
        </p:sp>
        <p:sp>
          <p:nvSpPr>
            <p:cNvPr id="7" name="TextBox 7"/>
            <p:cNvSpPr txBox="1"/>
            <p:nvPr/>
          </p:nvSpPr>
          <p:spPr>
            <a:xfrm>
              <a:off x="0" y="3372175"/>
              <a:ext cx="13055600" cy="1737485"/>
            </a:xfrm>
            <a:prstGeom prst="rect">
              <a:avLst/>
            </a:prstGeom>
          </p:spPr>
          <p:txBody>
            <a:bodyPr wrap="square" lIns="0" tIns="0" rIns="0" bIns="0" rtlCol="0" anchor="t">
              <a:spAutoFit/>
            </a:bodyPr>
            <a:lstStyle/>
            <a:p>
              <a:pPr>
                <a:lnSpc>
                  <a:spcPts val="11200"/>
                </a:lnSpc>
                <a:spcBef>
                  <a:spcPct val="0"/>
                </a:spcBef>
              </a:pPr>
              <a:r>
                <a:rPr lang="en-US" sz="6000" dirty="0">
                  <a:solidFill>
                    <a:srgbClr val="FFFFFF"/>
                  </a:solidFill>
                  <a:latin typeface="Proxima Nova Rg" panose="02000506030000020004" pitchFamily="2" charset="0"/>
                </a:rPr>
                <a:t>Competence perspectives</a:t>
              </a:r>
            </a:p>
          </p:txBody>
        </p:sp>
      </p:grpSp>
      <p:sp>
        <p:nvSpPr>
          <p:cNvPr id="8" name="TextBox 8"/>
          <p:cNvSpPr txBox="1"/>
          <p:nvPr/>
        </p:nvSpPr>
        <p:spPr>
          <a:xfrm>
            <a:off x="1028700" y="8078493"/>
            <a:ext cx="5676900" cy="489749"/>
          </a:xfrm>
          <a:prstGeom prst="rect">
            <a:avLst/>
          </a:prstGeom>
        </p:spPr>
        <p:txBody>
          <a:bodyPr wrap="square" lIns="0" tIns="0" rIns="0" bIns="0" rtlCol="0" anchor="t">
            <a:spAutoFit/>
          </a:bodyPr>
          <a:lstStyle/>
          <a:p>
            <a:pPr>
              <a:lnSpc>
                <a:spcPts val="4200"/>
              </a:lnSpc>
            </a:pPr>
            <a:r>
              <a:rPr lang="en-US" sz="3000" dirty="0">
                <a:solidFill>
                  <a:srgbClr val="FFFFFF"/>
                </a:solidFill>
                <a:latin typeface="Proxima Nova Bold"/>
              </a:rPr>
              <a:t>Norman Rohner</a:t>
            </a:r>
          </a:p>
        </p:txBody>
      </p:sp>
      <p:sp>
        <p:nvSpPr>
          <p:cNvPr id="9" name="TextBox 9"/>
          <p:cNvSpPr txBox="1"/>
          <p:nvPr/>
        </p:nvSpPr>
        <p:spPr>
          <a:xfrm>
            <a:off x="1028700" y="8734425"/>
            <a:ext cx="4686300" cy="516936"/>
          </a:xfrm>
          <a:prstGeom prst="rect">
            <a:avLst/>
          </a:prstGeom>
        </p:spPr>
        <p:txBody>
          <a:bodyPr wrap="square" lIns="0" tIns="0" rIns="0" bIns="0" rtlCol="0" anchor="t">
            <a:spAutoFit/>
          </a:bodyPr>
          <a:lstStyle/>
          <a:p>
            <a:pPr>
              <a:lnSpc>
                <a:spcPts val="4200"/>
              </a:lnSpc>
            </a:pPr>
            <a:r>
              <a:rPr lang="en-US" sz="3000" dirty="0">
                <a:solidFill>
                  <a:srgbClr val="FFFFFF"/>
                </a:solidFill>
                <a:latin typeface="Proxima Nova Rg"/>
              </a:rPr>
              <a:t>Policy Officer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9931941" y="0"/>
            <a:ext cx="8311187" cy="10287000"/>
          </a:xfrm>
          <a:custGeom>
            <a:avLst/>
            <a:gdLst/>
            <a:ahLst/>
            <a:cxnLst/>
            <a:rect l="l" t="t" r="r" b="b"/>
            <a:pathLst>
              <a:path w="8311187" h="10287000">
                <a:moveTo>
                  <a:pt x="0" y="0"/>
                </a:moveTo>
                <a:lnTo>
                  <a:pt x="8311187" y="0"/>
                </a:lnTo>
                <a:lnTo>
                  <a:pt x="8311187" y="10287000"/>
                </a:lnTo>
                <a:lnTo>
                  <a:pt x="0" y="10287000"/>
                </a:lnTo>
                <a:lnTo>
                  <a:pt x="0" y="0"/>
                </a:lnTo>
                <a:close/>
              </a:path>
            </a:pathLst>
          </a:custGeom>
          <a:blipFill>
            <a:blip r:embed="rId2"/>
            <a:stretch>
              <a:fillRect l="-75250" r="-44790"/>
            </a:stretch>
          </a:blipFill>
        </p:spPr>
        <p:txBody>
          <a:bodyPr/>
          <a:lstStyle/>
          <a:p>
            <a:endParaRPr lang="en-US"/>
          </a:p>
        </p:txBody>
      </p:sp>
      <p:sp>
        <p:nvSpPr>
          <p:cNvPr id="9" name="TextBox 9"/>
          <p:cNvSpPr txBox="1"/>
          <p:nvPr/>
        </p:nvSpPr>
        <p:spPr>
          <a:xfrm>
            <a:off x="11125200" y="1613814"/>
            <a:ext cx="5486400" cy="3195683"/>
          </a:xfrm>
          <a:prstGeom prst="rect">
            <a:avLst/>
          </a:prstGeom>
        </p:spPr>
        <p:txBody>
          <a:bodyPr wrap="square" lIns="0" tIns="0" rIns="0" bIns="0" rtlCol="0" anchor="t">
            <a:spAutoFit/>
          </a:bodyPr>
          <a:lstStyle/>
          <a:p>
            <a:pPr>
              <a:lnSpc>
                <a:spcPts val="8539"/>
              </a:lnSpc>
              <a:spcBef>
                <a:spcPct val="0"/>
              </a:spcBef>
            </a:pPr>
            <a:r>
              <a:rPr lang="en-US" sz="6099" dirty="0">
                <a:solidFill>
                  <a:srgbClr val="FFFFFF"/>
                </a:solidFill>
                <a:latin typeface="Rubik Semi-Bold"/>
              </a:rPr>
              <a:t>2</a:t>
            </a:r>
          </a:p>
          <a:p>
            <a:pPr>
              <a:lnSpc>
                <a:spcPts val="8539"/>
              </a:lnSpc>
              <a:spcBef>
                <a:spcPct val="0"/>
              </a:spcBef>
            </a:pPr>
            <a:r>
              <a:rPr lang="en-US" sz="6099" dirty="0">
                <a:solidFill>
                  <a:srgbClr val="FFFFFF"/>
                </a:solidFill>
                <a:latin typeface="Rubik Semi-Bold"/>
              </a:rPr>
              <a:t>Examples </a:t>
            </a:r>
          </a:p>
          <a:p>
            <a:pPr>
              <a:lnSpc>
                <a:spcPts val="8539"/>
              </a:lnSpc>
              <a:spcBef>
                <a:spcPct val="0"/>
              </a:spcBef>
            </a:pPr>
            <a:r>
              <a:rPr lang="en-US" sz="6099" dirty="0">
                <a:solidFill>
                  <a:srgbClr val="FFFFFF"/>
                </a:solidFill>
                <a:latin typeface="Rubik Semi-Bold"/>
              </a:rPr>
              <a:t>of use</a:t>
            </a:r>
          </a:p>
        </p:txBody>
      </p:sp>
      <p:sp>
        <p:nvSpPr>
          <p:cNvPr id="10" name="TextBox 10"/>
          <p:cNvSpPr txBox="1"/>
          <p:nvPr/>
        </p:nvSpPr>
        <p:spPr>
          <a:xfrm>
            <a:off x="11125200" y="6567546"/>
            <a:ext cx="6131790" cy="2031325"/>
          </a:xfrm>
          <a:prstGeom prst="rect">
            <a:avLst/>
          </a:prstGeom>
        </p:spPr>
        <p:txBody>
          <a:bodyPr lIns="0" tIns="0" rIns="0" bIns="0" rtlCol="0" anchor="t">
            <a:spAutoFit/>
          </a:bodyPr>
          <a:lstStyle/>
          <a:p>
            <a:pPr>
              <a:spcBef>
                <a:spcPct val="0"/>
              </a:spcBef>
            </a:pPr>
            <a:r>
              <a:rPr lang="en-US" sz="4400" dirty="0">
                <a:solidFill>
                  <a:srgbClr val="FFFFFF"/>
                </a:solidFill>
                <a:latin typeface="Nunito Sans"/>
              </a:rPr>
              <a:t>Digital Competence Framework for Citizens (DigComp)</a:t>
            </a:r>
          </a:p>
        </p:txBody>
      </p:sp>
      <p:sp>
        <p:nvSpPr>
          <p:cNvPr id="12" name="Freeform 12"/>
          <p:cNvSpPr/>
          <p:nvPr/>
        </p:nvSpPr>
        <p:spPr>
          <a:xfrm>
            <a:off x="0" y="0"/>
            <a:ext cx="1458601" cy="10287000"/>
          </a:xfrm>
          <a:custGeom>
            <a:avLst/>
            <a:gdLst/>
            <a:ahLst/>
            <a:cxnLst/>
            <a:rect l="l" t="t" r="r" b="b"/>
            <a:pathLst>
              <a:path w="1458601" h="10287000">
                <a:moveTo>
                  <a:pt x="0" y="0"/>
                </a:moveTo>
                <a:lnTo>
                  <a:pt x="1458601" y="0"/>
                </a:lnTo>
                <a:lnTo>
                  <a:pt x="1458601" y="10287000"/>
                </a:lnTo>
                <a:lnTo>
                  <a:pt x="0" y="10287000"/>
                </a:lnTo>
                <a:lnTo>
                  <a:pt x="0" y="0"/>
                </a:lnTo>
                <a:close/>
              </a:path>
            </a:pathLst>
          </a:custGeom>
          <a:blipFill>
            <a:blip r:embed="rId2"/>
            <a:stretch>
              <a:fillRect r="-1153804"/>
            </a:stretch>
          </a:blipFill>
        </p:spPr>
        <p:txBody>
          <a:bodyPr/>
          <a:lstStyle/>
          <a:p>
            <a:endParaRPr lang="en-US"/>
          </a:p>
        </p:txBody>
      </p:sp>
      <p:sp>
        <p:nvSpPr>
          <p:cNvPr id="13" name="Freeform 13"/>
          <p:cNvSpPr/>
          <p:nvPr/>
        </p:nvSpPr>
        <p:spPr>
          <a:xfrm rot="-5400000">
            <a:off x="-1893183" y="4856120"/>
            <a:ext cx="5244967" cy="574761"/>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3"/>
            <a:stretch>
              <a:fillRect/>
            </a:stretch>
          </a:blipFill>
        </p:spPr>
        <p:txBody>
          <a:bodyPr/>
          <a:lstStyle/>
          <a:p>
            <a:endParaRPr lang="en-US"/>
          </a:p>
        </p:txBody>
      </p:sp>
      <p:sp>
        <p:nvSpPr>
          <p:cNvPr id="2" name="TextBox 1">
            <a:extLst>
              <a:ext uri="{FF2B5EF4-FFF2-40B4-BE49-F238E27FC236}">
                <a16:creationId xmlns:a16="http://schemas.microsoft.com/office/drawing/2014/main" id="{136A7FD8-E9B4-BF94-FBEB-0D8A135169B6}"/>
              </a:ext>
            </a:extLst>
          </p:cNvPr>
          <p:cNvSpPr txBox="1"/>
          <p:nvPr/>
        </p:nvSpPr>
        <p:spPr>
          <a:xfrm>
            <a:off x="2209940" y="723900"/>
            <a:ext cx="7267791" cy="8648521"/>
          </a:xfrm>
          <a:prstGeom prst="rect">
            <a:avLst/>
          </a:prstGeom>
          <a:noFill/>
        </p:spPr>
        <p:txBody>
          <a:bodyPr wrap="square" rtlCol="0">
            <a:spAutoFit/>
          </a:bodyPr>
          <a:lstStyle/>
          <a:p>
            <a:r>
              <a:rPr lang="en-BE" sz="3600" b="0" i="0" u="none" strike="noStrike" baseline="0" dirty="0">
                <a:solidFill>
                  <a:srgbClr val="57585A"/>
                </a:solidFill>
                <a:latin typeface="EC Square Sans Pro"/>
              </a:rPr>
              <a:t>1</a:t>
            </a:r>
            <a:r>
              <a:rPr lang="en-GB" sz="3600" b="0" i="0" u="none" strike="noStrike" baseline="0" dirty="0">
                <a:solidFill>
                  <a:srgbClr val="57585A"/>
                </a:solidFill>
                <a:latin typeface="EC Square Sans Pro"/>
              </a:rPr>
              <a:t> Employment Scenario: </a:t>
            </a:r>
          </a:p>
          <a:p>
            <a:endParaRPr lang="en-GB" sz="3600" b="0" i="0" u="none" strike="noStrike" baseline="0" dirty="0">
              <a:solidFill>
                <a:srgbClr val="57585A"/>
              </a:solidFill>
              <a:latin typeface="EC Square Sans Pro"/>
            </a:endParaRPr>
          </a:p>
          <a:p>
            <a:r>
              <a:rPr lang="en-GB" sz="3600" b="0" i="0" u="none" strike="noStrike" baseline="0" dirty="0">
                <a:solidFill>
                  <a:srgbClr val="57585A"/>
                </a:solidFill>
                <a:latin typeface="EC Square Sans Pro"/>
              </a:rPr>
              <a:t>Use of a Twitter account to share information on my organisation</a:t>
            </a:r>
          </a:p>
          <a:p>
            <a:r>
              <a:rPr lang="en-GB" sz="3600" dirty="0">
                <a:solidFill>
                  <a:srgbClr val="57585A"/>
                </a:solidFill>
                <a:latin typeface="EC Square Sans Pro"/>
              </a:rPr>
              <a:t>	7: Create a digital campaign on 	possible health risk of using 	social media</a:t>
            </a:r>
          </a:p>
          <a:p>
            <a:endParaRPr lang="en-GB" sz="3600" dirty="0">
              <a:solidFill>
                <a:srgbClr val="57585A"/>
              </a:solidFill>
              <a:latin typeface="EC Square Sans Pro"/>
            </a:endParaRPr>
          </a:p>
          <a:p>
            <a:r>
              <a:rPr lang="en-GB" sz="3600" b="0" i="0" u="none" strike="noStrike" baseline="0" dirty="0">
                <a:solidFill>
                  <a:srgbClr val="57585A"/>
                </a:solidFill>
                <a:latin typeface="EC Square Sans Pro"/>
              </a:rPr>
              <a:t>2 Learning Scenario:</a:t>
            </a:r>
          </a:p>
          <a:p>
            <a:endParaRPr lang="en-GB" sz="3600" b="0" i="0" u="none" strike="noStrike" baseline="0" dirty="0">
              <a:solidFill>
                <a:srgbClr val="57585A"/>
              </a:solidFill>
              <a:latin typeface="EC Square Sans Pro"/>
            </a:endParaRPr>
          </a:p>
          <a:p>
            <a:r>
              <a:rPr lang="en-GB" sz="3600" b="0" i="0" u="none" strike="noStrike" baseline="0" dirty="0">
                <a:solidFill>
                  <a:srgbClr val="57585A"/>
                </a:solidFill>
                <a:latin typeface="EC Square Sans Pro"/>
              </a:rPr>
              <a:t>Use of the school’s digital learning platform to share information on interested topic</a:t>
            </a:r>
          </a:p>
          <a:p>
            <a:r>
              <a:rPr lang="en-GB" sz="3600" dirty="0">
                <a:solidFill>
                  <a:srgbClr val="57585A"/>
                </a:solidFill>
                <a:latin typeface="EC Square Sans Pro"/>
              </a:rPr>
              <a:t>	7: Create a blog on cyberbullying 	and social exclusion</a:t>
            </a:r>
            <a:endParaRPr lang="en-GB" sz="3600" b="0" i="0" u="none" strike="noStrike" baseline="0" dirty="0">
              <a:solidFill>
                <a:srgbClr val="57585A"/>
              </a:solidFill>
              <a:latin typeface="EC Square Sans Pro"/>
            </a:endParaRPr>
          </a:p>
          <a:p>
            <a:endParaRPr lang="en-BE" sz="1400" dirty="0"/>
          </a:p>
        </p:txBody>
      </p:sp>
    </p:spTree>
    <p:extLst>
      <p:ext uri="{BB962C8B-B14F-4D97-AF65-F5344CB8AC3E}">
        <p14:creationId xmlns:p14="http://schemas.microsoft.com/office/powerpoint/2010/main" val="207962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9931941" y="0"/>
            <a:ext cx="8311187" cy="10287000"/>
          </a:xfrm>
          <a:custGeom>
            <a:avLst/>
            <a:gdLst/>
            <a:ahLst/>
            <a:cxnLst/>
            <a:rect l="l" t="t" r="r" b="b"/>
            <a:pathLst>
              <a:path w="8311187" h="10287000">
                <a:moveTo>
                  <a:pt x="0" y="0"/>
                </a:moveTo>
                <a:lnTo>
                  <a:pt x="8311187" y="0"/>
                </a:lnTo>
                <a:lnTo>
                  <a:pt x="8311187" y="10287000"/>
                </a:lnTo>
                <a:lnTo>
                  <a:pt x="0" y="10287000"/>
                </a:lnTo>
                <a:lnTo>
                  <a:pt x="0" y="0"/>
                </a:lnTo>
                <a:close/>
              </a:path>
            </a:pathLst>
          </a:custGeom>
          <a:blipFill>
            <a:blip r:embed="rId2"/>
            <a:stretch>
              <a:fillRect l="-75250" r="-44790"/>
            </a:stretch>
          </a:blipFill>
        </p:spPr>
        <p:txBody>
          <a:bodyPr/>
          <a:lstStyle/>
          <a:p>
            <a:endParaRPr lang="en-US"/>
          </a:p>
        </p:txBody>
      </p:sp>
      <p:sp>
        <p:nvSpPr>
          <p:cNvPr id="9" name="TextBox 9"/>
          <p:cNvSpPr txBox="1"/>
          <p:nvPr/>
        </p:nvSpPr>
        <p:spPr>
          <a:xfrm>
            <a:off x="11142406" y="819203"/>
            <a:ext cx="5486400" cy="5375767"/>
          </a:xfrm>
          <a:prstGeom prst="rect">
            <a:avLst/>
          </a:prstGeom>
        </p:spPr>
        <p:txBody>
          <a:bodyPr wrap="square" lIns="0" tIns="0" rIns="0" bIns="0" rtlCol="0" anchor="t">
            <a:spAutoFit/>
          </a:bodyPr>
          <a:lstStyle/>
          <a:p>
            <a:pPr>
              <a:lnSpc>
                <a:spcPts val="8539"/>
              </a:lnSpc>
              <a:spcBef>
                <a:spcPct val="0"/>
              </a:spcBef>
            </a:pPr>
            <a:r>
              <a:rPr lang="en-US" sz="6099" dirty="0">
                <a:solidFill>
                  <a:srgbClr val="FFFFFF"/>
                </a:solidFill>
                <a:latin typeface="Rubik Semi-Bold"/>
              </a:rPr>
              <a:t>259</a:t>
            </a:r>
          </a:p>
          <a:p>
            <a:pPr>
              <a:lnSpc>
                <a:spcPts val="8539"/>
              </a:lnSpc>
              <a:spcBef>
                <a:spcPct val="0"/>
              </a:spcBef>
            </a:pPr>
            <a:r>
              <a:rPr lang="en-US" sz="6099" dirty="0">
                <a:solidFill>
                  <a:srgbClr val="FFFFFF"/>
                </a:solidFill>
                <a:latin typeface="Rubik Semi-Bold"/>
              </a:rPr>
              <a:t>Examples of knowledge, skills and </a:t>
            </a:r>
            <a:r>
              <a:rPr lang="en-US" sz="6099" dirty="0" err="1">
                <a:solidFill>
                  <a:srgbClr val="FFFFFF"/>
                </a:solidFill>
                <a:latin typeface="Rubik Semi-Bold"/>
              </a:rPr>
              <a:t>attidudes</a:t>
            </a:r>
            <a:endParaRPr lang="en-US" sz="6099" dirty="0">
              <a:solidFill>
                <a:srgbClr val="FFFFFF"/>
              </a:solidFill>
              <a:latin typeface="Rubik Semi-Bold"/>
            </a:endParaRPr>
          </a:p>
        </p:txBody>
      </p:sp>
      <p:sp>
        <p:nvSpPr>
          <p:cNvPr id="10" name="TextBox 10"/>
          <p:cNvSpPr txBox="1"/>
          <p:nvPr/>
        </p:nvSpPr>
        <p:spPr>
          <a:xfrm>
            <a:off x="11125200" y="6567546"/>
            <a:ext cx="6131790" cy="2031325"/>
          </a:xfrm>
          <a:prstGeom prst="rect">
            <a:avLst/>
          </a:prstGeom>
        </p:spPr>
        <p:txBody>
          <a:bodyPr lIns="0" tIns="0" rIns="0" bIns="0" rtlCol="0" anchor="t">
            <a:spAutoFit/>
          </a:bodyPr>
          <a:lstStyle/>
          <a:p>
            <a:pPr>
              <a:spcBef>
                <a:spcPct val="0"/>
              </a:spcBef>
            </a:pPr>
            <a:r>
              <a:rPr lang="en-US" sz="4400" dirty="0">
                <a:solidFill>
                  <a:srgbClr val="FFFFFF"/>
                </a:solidFill>
                <a:latin typeface="Nunito Sans"/>
              </a:rPr>
              <a:t>Digital Competence Framework for Citizens (DigComp)</a:t>
            </a:r>
          </a:p>
        </p:txBody>
      </p:sp>
      <p:sp>
        <p:nvSpPr>
          <p:cNvPr id="12" name="Freeform 12"/>
          <p:cNvSpPr/>
          <p:nvPr/>
        </p:nvSpPr>
        <p:spPr>
          <a:xfrm>
            <a:off x="0" y="0"/>
            <a:ext cx="1458601" cy="10287000"/>
          </a:xfrm>
          <a:custGeom>
            <a:avLst/>
            <a:gdLst/>
            <a:ahLst/>
            <a:cxnLst/>
            <a:rect l="l" t="t" r="r" b="b"/>
            <a:pathLst>
              <a:path w="1458601" h="10287000">
                <a:moveTo>
                  <a:pt x="0" y="0"/>
                </a:moveTo>
                <a:lnTo>
                  <a:pt x="1458601" y="0"/>
                </a:lnTo>
                <a:lnTo>
                  <a:pt x="1458601" y="10287000"/>
                </a:lnTo>
                <a:lnTo>
                  <a:pt x="0" y="10287000"/>
                </a:lnTo>
                <a:lnTo>
                  <a:pt x="0" y="0"/>
                </a:lnTo>
                <a:close/>
              </a:path>
            </a:pathLst>
          </a:custGeom>
          <a:blipFill>
            <a:blip r:embed="rId2"/>
            <a:stretch>
              <a:fillRect r="-1153804"/>
            </a:stretch>
          </a:blipFill>
        </p:spPr>
        <p:txBody>
          <a:bodyPr/>
          <a:lstStyle/>
          <a:p>
            <a:endParaRPr lang="en-US"/>
          </a:p>
        </p:txBody>
      </p:sp>
      <p:sp>
        <p:nvSpPr>
          <p:cNvPr id="13" name="Freeform 13"/>
          <p:cNvSpPr/>
          <p:nvPr/>
        </p:nvSpPr>
        <p:spPr>
          <a:xfrm rot="-5400000">
            <a:off x="-1893183" y="4856120"/>
            <a:ext cx="5244967" cy="574761"/>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3"/>
            <a:stretch>
              <a:fillRect/>
            </a:stretch>
          </a:blipFill>
        </p:spPr>
        <p:txBody>
          <a:bodyPr/>
          <a:lstStyle/>
          <a:p>
            <a:endParaRPr lang="en-US"/>
          </a:p>
        </p:txBody>
      </p:sp>
      <p:sp>
        <p:nvSpPr>
          <p:cNvPr id="2" name="TextBox 1">
            <a:extLst>
              <a:ext uri="{FF2B5EF4-FFF2-40B4-BE49-F238E27FC236}">
                <a16:creationId xmlns:a16="http://schemas.microsoft.com/office/drawing/2014/main" id="{136A7FD8-E9B4-BF94-FBEB-0D8A135169B6}"/>
              </a:ext>
            </a:extLst>
          </p:cNvPr>
          <p:cNvSpPr txBox="1"/>
          <p:nvPr/>
        </p:nvSpPr>
        <p:spPr>
          <a:xfrm>
            <a:off x="2209940" y="723900"/>
            <a:ext cx="7267791" cy="8925520"/>
          </a:xfrm>
          <a:prstGeom prst="rect">
            <a:avLst/>
          </a:prstGeom>
          <a:noFill/>
        </p:spPr>
        <p:txBody>
          <a:bodyPr wrap="square" rtlCol="0">
            <a:spAutoFit/>
          </a:bodyPr>
          <a:lstStyle/>
          <a:p>
            <a:pPr marL="571500" indent="-571500">
              <a:spcAft>
                <a:spcPts val="600"/>
              </a:spcAft>
              <a:buFont typeface="Arial" panose="020B0604020202020204" pitchFamily="34" charset="0"/>
              <a:buChar char="•"/>
            </a:pPr>
            <a:r>
              <a:rPr lang="en-GB" sz="4400" dirty="0">
                <a:solidFill>
                  <a:srgbClr val="57585A"/>
                </a:solidFill>
                <a:latin typeface="EC Square Sans Pro"/>
              </a:rPr>
              <a:t>Non-use</a:t>
            </a:r>
          </a:p>
          <a:p>
            <a:pPr marL="571500" indent="-571500">
              <a:spcAft>
                <a:spcPts val="600"/>
              </a:spcAft>
              <a:buFont typeface="Arial" panose="020B0604020202020204" pitchFamily="34" charset="0"/>
              <a:buChar char="•"/>
            </a:pPr>
            <a:r>
              <a:rPr lang="en-GB" sz="4400" b="0" i="0" u="none" strike="noStrike" baseline="0" dirty="0">
                <a:solidFill>
                  <a:srgbClr val="57585A"/>
                </a:solidFill>
                <a:latin typeface="EC Square Sans Pro"/>
              </a:rPr>
              <a:t>Digital addiction</a:t>
            </a:r>
          </a:p>
          <a:p>
            <a:pPr marL="571500" indent="-571500">
              <a:spcAft>
                <a:spcPts val="600"/>
              </a:spcAft>
              <a:buFont typeface="Arial" panose="020B0604020202020204" pitchFamily="34" charset="0"/>
              <a:buChar char="•"/>
            </a:pPr>
            <a:r>
              <a:rPr lang="en-GB" sz="4400" dirty="0">
                <a:solidFill>
                  <a:srgbClr val="57585A"/>
                </a:solidFill>
                <a:latin typeface="EC Square Sans Pro"/>
              </a:rPr>
              <a:t>Digital health applications</a:t>
            </a:r>
          </a:p>
          <a:p>
            <a:pPr marL="571500" indent="-571500">
              <a:spcAft>
                <a:spcPts val="600"/>
              </a:spcAft>
              <a:buFont typeface="Arial" panose="020B0604020202020204" pitchFamily="34" charset="0"/>
              <a:buChar char="•"/>
            </a:pPr>
            <a:r>
              <a:rPr lang="en-GB" sz="4400" dirty="0">
                <a:solidFill>
                  <a:srgbClr val="57585A"/>
                </a:solidFill>
                <a:latin typeface="EC Square Sans Pro"/>
              </a:rPr>
              <a:t>Cyberbullying</a:t>
            </a:r>
          </a:p>
          <a:p>
            <a:pPr marL="571500" indent="-571500">
              <a:spcAft>
                <a:spcPts val="600"/>
              </a:spcAft>
              <a:buFont typeface="Arial" panose="020B0604020202020204" pitchFamily="34" charset="0"/>
              <a:buChar char="•"/>
            </a:pPr>
            <a:r>
              <a:rPr lang="en-GB" sz="4400" b="0" i="0" u="none" strike="noStrike" baseline="0" dirty="0">
                <a:solidFill>
                  <a:srgbClr val="57585A"/>
                </a:solidFill>
                <a:latin typeface="EC Square Sans Pro"/>
              </a:rPr>
              <a:t>“digital disinhibition effect”</a:t>
            </a:r>
          </a:p>
          <a:p>
            <a:pPr marL="571500" indent="-571500">
              <a:spcAft>
                <a:spcPts val="600"/>
              </a:spcAft>
              <a:buFont typeface="Arial" panose="020B0604020202020204" pitchFamily="34" charset="0"/>
              <a:buChar char="•"/>
            </a:pPr>
            <a:r>
              <a:rPr lang="en-GB" sz="4400" dirty="0">
                <a:solidFill>
                  <a:srgbClr val="57585A"/>
                </a:solidFill>
                <a:latin typeface="EC Square Sans Pro"/>
              </a:rPr>
              <a:t>Risk of victimisation of vulnerable groups</a:t>
            </a:r>
          </a:p>
          <a:p>
            <a:pPr marL="571500" indent="-571500">
              <a:spcAft>
                <a:spcPts val="600"/>
              </a:spcAft>
              <a:buFont typeface="Arial" panose="020B0604020202020204" pitchFamily="34" charset="0"/>
              <a:buChar char="•"/>
            </a:pPr>
            <a:r>
              <a:rPr lang="en-GB" sz="4400" b="0" i="0" u="none" strike="noStrike" baseline="0" dirty="0">
                <a:solidFill>
                  <a:srgbClr val="57585A"/>
                </a:solidFill>
                <a:latin typeface="EC Square Sans Pro"/>
              </a:rPr>
              <a:t>Opport</a:t>
            </a:r>
            <a:r>
              <a:rPr lang="en-GB" sz="4400" dirty="0">
                <a:solidFill>
                  <a:srgbClr val="57585A"/>
                </a:solidFill>
                <a:latin typeface="EC Square Sans Pro"/>
              </a:rPr>
              <a:t>unities for participation</a:t>
            </a:r>
          </a:p>
          <a:p>
            <a:pPr marL="571500" indent="-571500">
              <a:spcAft>
                <a:spcPts val="600"/>
              </a:spcAft>
              <a:buFont typeface="Arial" panose="020B0604020202020204" pitchFamily="34" charset="0"/>
              <a:buChar char="•"/>
            </a:pPr>
            <a:r>
              <a:rPr lang="en-GB" sz="4400" b="0" i="0" u="none" strike="noStrike" baseline="0" dirty="0">
                <a:solidFill>
                  <a:srgbClr val="57585A"/>
                </a:solidFill>
                <a:latin typeface="EC Square Sans Pro"/>
              </a:rPr>
              <a:t>Manipulative and controlling practices</a:t>
            </a:r>
          </a:p>
          <a:p>
            <a:pPr marL="571500" indent="-571500">
              <a:buFont typeface="Arial" panose="020B0604020202020204" pitchFamily="34" charset="0"/>
              <a:buChar char="•"/>
            </a:pPr>
            <a:endParaRPr lang="en-GB" sz="3600" b="0" i="0" u="none" strike="noStrike" baseline="0" dirty="0">
              <a:solidFill>
                <a:srgbClr val="57585A"/>
              </a:solidFill>
              <a:latin typeface="EC Square Sans Pro"/>
            </a:endParaRPr>
          </a:p>
          <a:p>
            <a:endParaRPr lang="en-BE" sz="1400" dirty="0"/>
          </a:p>
        </p:txBody>
      </p:sp>
    </p:spTree>
    <p:extLst>
      <p:ext uri="{BB962C8B-B14F-4D97-AF65-F5344CB8AC3E}">
        <p14:creationId xmlns:p14="http://schemas.microsoft.com/office/powerpoint/2010/main" val="303045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5143500"/>
            <a:ext cx="9358937" cy="5143500"/>
            <a:chOff x="0" y="0"/>
            <a:chExt cx="2464905" cy="1354667"/>
          </a:xfrm>
        </p:grpSpPr>
        <p:sp>
          <p:nvSpPr>
            <p:cNvPr id="5" name="Freeform 5"/>
            <p:cNvSpPr/>
            <p:nvPr/>
          </p:nvSpPr>
          <p:spPr>
            <a:xfrm>
              <a:off x="0" y="0"/>
              <a:ext cx="2464905" cy="1354667"/>
            </a:xfrm>
            <a:custGeom>
              <a:avLst/>
              <a:gdLst/>
              <a:ahLst/>
              <a:cxnLst/>
              <a:rect l="l" t="t" r="r" b="b"/>
              <a:pathLst>
                <a:path w="2464905" h="1354667">
                  <a:moveTo>
                    <a:pt x="0" y="0"/>
                  </a:moveTo>
                  <a:lnTo>
                    <a:pt x="2464905" y="0"/>
                  </a:lnTo>
                  <a:lnTo>
                    <a:pt x="2464905" y="1354667"/>
                  </a:lnTo>
                  <a:lnTo>
                    <a:pt x="0" y="1354667"/>
                  </a:lnTo>
                  <a:close/>
                </a:path>
              </a:pathLst>
            </a:custGeom>
            <a:solidFill>
              <a:srgbClr val="EF7D00"/>
            </a:solidFill>
          </p:spPr>
          <p:txBody>
            <a:bodyPr/>
            <a:lstStyle/>
            <a:p>
              <a:endParaRPr lang="en-US"/>
            </a:p>
          </p:txBody>
        </p:sp>
        <p:sp>
          <p:nvSpPr>
            <p:cNvPr id="6" name="TextBox 6"/>
            <p:cNvSpPr txBox="1"/>
            <p:nvPr/>
          </p:nvSpPr>
          <p:spPr>
            <a:xfrm>
              <a:off x="0" y="-38100"/>
              <a:ext cx="2464905"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9358937" y="0"/>
            <a:ext cx="8929063" cy="1028700"/>
            <a:chOff x="0" y="0"/>
            <a:chExt cx="2351687" cy="270933"/>
          </a:xfrm>
        </p:grpSpPr>
        <p:sp>
          <p:nvSpPr>
            <p:cNvPr id="8" name="Freeform 8"/>
            <p:cNvSpPr/>
            <p:nvPr/>
          </p:nvSpPr>
          <p:spPr>
            <a:xfrm>
              <a:off x="0" y="0"/>
              <a:ext cx="2351687" cy="270933"/>
            </a:xfrm>
            <a:custGeom>
              <a:avLst/>
              <a:gdLst/>
              <a:ahLst/>
              <a:cxnLst/>
              <a:rect l="l" t="t" r="r" b="b"/>
              <a:pathLst>
                <a:path w="2351687" h="270933">
                  <a:moveTo>
                    <a:pt x="0" y="0"/>
                  </a:moveTo>
                  <a:lnTo>
                    <a:pt x="2351687" y="0"/>
                  </a:lnTo>
                  <a:lnTo>
                    <a:pt x="2351687" y="270933"/>
                  </a:lnTo>
                  <a:lnTo>
                    <a:pt x="0" y="270933"/>
                  </a:lnTo>
                  <a:close/>
                </a:path>
              </a:pathLst>
            </a:custGeom>
            <a:solidFill>
              <a:srgbClr val="EF7D00"/>
            </a:solidFill>
          </p:spPr>
          <p:txBody>
            <a:bodyPr/>
            <a:lstStyle/>
            <a:p>
              <a:endParaRPr lang="en-US"/>
            </a:p>
          </p:txBody>
        </p:sp>
        <p:sp>
          <p:nvSpPr>
            <p:cNvPr id="9" name="TextBox 9"/>
            <p:cNvSpPr txBox="1"/>
            <p:nvPr/>
          </p:nvSpPr>
          <p:spPr>
            <a:xfrm>
              <a:off x="0" y="-38100"/>
              <a:ext cx="2351687" cy="309033"/>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1200985" y="226970"/>
            <a:ext cx="5244967" cy="574761"/>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2"/>
            <a:stretch>
              <a:fillRect/>
            </a:stretch>
          </a:blipFill>
        </p:spPr>
        <p:txBody>
          <a:bodyPr/>
          <a:lstStyle/>
          <a:p>
            <a:endParaRPr lang="en-US"/>
          </a:p>
        </p:txBody>
      </p:sp>
      <p:sp>
        <p:nvSpPr>
          <p:cNvPr id="11" name="TextBox 11"/>
          <p:cNvSpPr txBox="1"/>
          <p:nvPr/>
        </p:nvSpPr>
        <p:spPr>
          <a:xfrm>
            <a:off x="510789" y="5905500"/>
            <a:ext cx="8418275" cy="3172022"/>
          </a:xfrm>
          <a:prstGeom prst="rect">
            <a:avLst/>
          </a:prstGeom>
        </p:spPr>
        <p:txBody>
          <a:bodyPr wrap="square" lIns="0" tIns="0" rIns="0" bIns="0" rtlCol="0" anchor="t">
            <a:spAutoFit/>
          </a:bodyPr>
          <a:lstStyle/>
          <a:p>
            <a:pPr algn="ctr">
              <a:lnSpc>
                <a:spcPts val="8539"/>
              </a:lnSpc>
              <a:spcBef>
                <a:spcPct val="0"/>
              </a:spcBef>
            </a:pPr>
            <a:r>
              <a:rPr lang="en-US" sz="6099" dirty="0">
                <a:solidFill>
                  <a:srgbClr val="FFFFFF"/>
                </a:solidFill>
                <a:latin typeface="Proxima Nova Bold"/>
              </a:rPr>
              <a:t>Catalan Charta of Digital Rights </a:t>
            </a:r>
            <a:r>
              <a:rPr lang="en-US" sz="6099" u="sng" dirty="0">
                <a:solidFill>
                  <a:srgbClr val="FFFFFF"/>
                </a:solidFill>
                <a:latin typeface="Proxima Nova Bold"/>
              </a:rPr>
              <a:t>and</a:t>
            </a:r>
            <a:r>
              <a:rPr lang="en-US" sz="6099" dirty="0">
                <a:solidFill>
                  <a:srgbClr val="FFFFFF"/>
                </a:solidFill>
                <a:latin typeface="Proxima Nova Bold"/>
              </a:rPr>
              <a:t> Responsibilities</a:t>
            </a:r>
          </a:p>
        </p:txBody>
      </p:sp>
      <p:pic>
        <p:nvPicPr>
          <p:cNvPr id="3" name="Picture 2">
            <a:extLst>
              <a:ext uri="{FF2B5EF4-FFF2-40B4-BE49-F238E27FC236}">
                <a16:creationId xmlns:a16="http://schemas.microsoft.com/office/drawing/2014/main" id="{82B6FD99-878F-2327-AABA-335A6D20A5AB}"/>
              </a:ext>
            </a:extLst>
          </p:cNvPr>
          <p:cNvPicPr>
            <a:picLocks noChangeAspect="1"/>
          </p:cNvPicPr>
          <p:nvPr/>
        </p:nvPicPr>
        <p:blipFill>
          <a:blip r:embed="rId3"/>
          <a:stretch>
            <a:fillRect/>
          </a:stretch>
        </p:blipFill>
        <p:spPr>
          <a:xfrm>
            <a:off x="9358937" y="1025602"/>
            <a:ext cx="8929063" cy="9261398"/>
          </a:xfrm>
          <a:prstGeom prst="rect">
            <a:avLst/>
          </a:prstGeom>
        </p:spPr>
      </p:pic>
      <p:pic>
        <p:nvPicPr>
          <p:cNvPr id="15" name="Picture 14">
            <a:extLst>
              <a:ext uri="{FF2B5EF4-FFF2-40B4-BE49-F238E27FC236}">
                <a16:creationId xmlns:a16="http://schemas.microsoft.com/office/drawing/2014/main" id="{9F7172EB-0AE8-8C8D-9272-2C86CB2DFEEA}"/>
              </a:ext>
            </a:extLst>
          </p:cNvPr>
          <p:cNvPicPr>
            <a:picLocks noChangeAspect="1"/>
          </p:cNvPicPr>
          <p:nvPr/>
        </p:nvPicPr>
        <p:blipFill>
          <a:blip r:embed="rId4"/>
          <a:stretch>
            <a:fillRect/>
          </a:stretch>
        </p:blipFill>
        <p:spPr>
          <a:xfrm>
            <a:off x="396657" y="442019"/>
            <a:ext cx="8312755" cy="2263081"/>
          </a:xfrm>
          <a:prstGeom prst="rect">
            <a:avLst/>
          </a:prstGeom>
        </p:spPr>
      </p:pic>
      <p:pic>
        <p:nvPicPr>
          <p:cNvPr id="16" name="Picture 15">
            <a:extLst>
              <a:ext uri="{FF2B5EF4-FFF2-40B4-BE49-F238E27FC236}">
                <a16:creationId xmlns:a16="http://schemas.microsoft.com/office/drawing/2014/main" id="{D570E0EC-3B7C-0F3A-5F6F-2E9E39881F67}"/>
              </a:ext>
            </a:extLst>
          </p:cNvPr>
          <p:cNvPicPr>
            <a:picLocks noChangeAspect="1"/>
          </p:cNvPicPr>
          <p:nvPr/>
        </p:nvPicPr>
        <p:blipFill>
          <a:blip r:embed="rId5"/>
          <a:stretch>
            <a:fillRect/>
          </a:stretch>
        </p:blipFill>
        <p:spPr>
          <a:xfrm>
            <a:off x="721419" y="3113433"/>
            <a:ext cx="7987993" cy="12777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583513" y="7314513"/>
            <a:ext cx="7824500" cy="2123787"/>
          </a:xfrm>
          <a:prstGeom prst="rect">
            <a:avLst/>
          </a:prstGeom>
        </p:spPr>
        <p:txBody>
          <a:bodyPr wrap="square" lIns="0" tIns="0" rIns="0" bIns="0" rtlCol="0" anchor="t">
            <a:spAutoFit/>
          </a:bodyPr>
          <a:lstStyle/>
          <a:p>
            <a:pPr>
              <a:lnSpc>
                <a:spcPts val="3359"/>
              </a:lnSpc>
              <a:spcBef>
                <a:spcPct val="0"/>
              </a:spcBef>
            </a:pPr>
            <a:r>
              <a:rPr lang="en-GB" sz="1400" dirty="0">
                <a:solidFill>
                  <a:srgbClr val="000000"/>
                </a:solidFill>
                <a:latin typeface="Proxima Nova Rg"/>
              </a:rPr>
              <a:t>The TWCO and the project </a:t>
            </a:r>
            <a:r>
              <a:rPr lang="en-GB" sz="1400" dirty="0" err="1">
                <a:solidFill>
                  <a:srgbClr val="000000"/>
                </a:solidFill>
                <a:latin typeface="Proxima Nova Rg"/>
              </a:rPr>
              <a:t>ProW</a:t>
            </a:r>
            <a:r>
              <a:rPr lang="en-GB" sz="1400" dirty="0">
                <a:solidFill>
                  <a:srgbClr val="000000"/>
                </a:solidFill>
                <a:latin typeface="Proxima Nova Rg"/>
              </a:rPr>
              <a:t> are supported by the European Commission. The European Commission’s support for the production of this publication does not constitute an endorsement of the contents which reflects the views only of the authors, and the Commission cannot be held responsible for any use which may be made of the information contained therein. [Project Number: 626146-EPP-1-2020-2-EL-EPPKA3-PI-POLICY]</a:t>
            </a:r>
            <a:endParaRPr lang="en-US" sz="1400" dirty="0">
              <a:solidFill>
                <a:srgbClr val="000000"/>
              </a:solidFill>
              <a:latin typeface="Proxima Nova Rg"/>
            </a:endParaRPr>
          </a:p>
        </p:txBody>
      </p:sp>
      <p:grpSp>
        <p:nvGrpSpPr>
          <p:cNvPr id="4" name="Group 4"/>
          <p:cNvGrpSpPr/>
          <p:nvPr/>
        </p:nvGrpSpPr>
        <p:grpSpPr>
          <a:xfrm>
            <a:off x="8929062" y="0"/>
            <a:ext cx="9358938" cy="5143500"/>
            <a:chOff x="0" y="0"/>
            <a:chExt cx="2513253" cy="1354667"/>
          </a:xfrm>
        </p:grpSpPr>
        <p:sp>
          <p:nvSpPr>
            <p:cNvPr id="5" name="Freeform 5"/>
            <p:cNvSpPr/>
            <p:nvPr/>
          </p:nvSpPr>
          <p:spPr>
            <a:xfrm>
              <a:off x="0" y="0"/>
              <a:ext cx="2513253" cy="1354667"/>
            </a:xfrm>
            <a:custGeom>
              <a:avLst/>
              <a:gdLst/>
              <a:ahLst/>
              <a:cxnLst/>
              <a:rect l="l" t="t" r="r" b="b"/>
              <a:pathLst>
                <a:path w="2513253" h="1354667">
                  <a:moveTo>
                    <a:pt x="0" y="0"/>
                  </a:moveTo>
                  <a:lnTo>
                    <a:pt x="2513253" y="0"/>
                  </a:lnTo>
                  <a:lnTo>
                    <a:pt x="2513253" y="1354667"/>
                  </a:lnTo>
                  <a:lnTo>
                    <a:pt x="0" y="1354667"/>
                  </a:lnTo>
                  <a:close/>
                </a:path>
              </a:pathLst>
            </a:custGeom>
            <a:solidFill>
              <a:srgbClr val="312783"/>
            </a:solidFill>
          </p:spPr>
          <p:txBody>
            <a:bodyPr/>
            <a:lstStyle/>
            <a:p>
              <a:endParaRPr lang="en-US"/>
            </a:p>
          </p:txBody>
        </p:sp>
        <p:sp>
          <p:nvSpPr>
            <p:cNvPr id="6" name="TextBox 6"/>
            <p:cNvSpPr txBox="1"/>
            <p:nvPr/>
          </p:nvSpPr>
          <p:spPr>
            <a:xfrm>
              <a:off x="0" y="-38100"/>
              <a:ext cx="2513253"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0" y="9258300"/>
            <a:ext cx="8929063" cy="1028700"/>
            <a:chOff x="0" y="0"/>
            <a:chExt cx="2351687" cy="270933"/>
          </a:xfrm>
        </p:grpSpPr>
        <p:sp>
          <p:nvSpPr>
            <p:cNvPr id="10" name="Freeform 10"/>
            <p:cNvSpPr/>
            <p:nvPr/>
          </p:nvSpPr>
          <p:spPr>
            <a:xfrm>
              <a:off x="0" y="0"/>
              <a:ext cx="2351687" cy="270933"/>
            </a:xfrm>
            <a:custGeom>
              <a:avLst/>
              <a:gdLst/>
              <a:ahLst/>
              <a:cxnLst/>
              <a:rect l="l" t="t" r="r" b="b"/>
              <a:pathLst>
                <a:path w="2351687" h="270933">
                  <a:moveTo>
                    <a:pt x="0" y="0"/>
                  </a:moveTo>
                  <a:lnTo>
                    <a:pt x="2351687" y="0"/>
                  </a:lnTo>
                  <a:lnTo>
                    <a:pt x="2351687" y="270933"/>
                  </a:lnTo>
                  <a:lnTo>
                    <a:pt x="0" y="270933"/>
                  </a:lnTo>
                  <a:close/>
                </a:path>
              </a:pathLst>
            </a:custGeom>
            <a:solidFill>
              <a:srgbClr val="312783"/>
            </a:solidFill>
          </p:spPr>
          <p:txBody>
            <a:bodyPr/>
            <a:lstStyle/>
            <a:p>
              <a:endParaRPr lang="en-US"/>
            </a:p>
          </p:txBody>
        </p:sp>
        <p:sp>
          <p:nvSpPr>
            <p:cNvPr id="11" name="TextBox 11"/>
            <p:cNvSpPr txBox="1"/>
            <p:nvPr/>
          </p:nvSpPr>
          <p:spPr>
            <a:xfrm>
              <a:off x="0" y="-38100"/>
              <a:ext cx="2351687" cy="309033"/>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1842048" y="9485270"/>
            <a:ext cx="5244967" cy="574761"/>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2"/>
            <a:stretch>
              <a:fillRect/>
            </a:stretch>
          </a:blipFill>
        </p:spPr>
        <p:txBody>
          <a:bodyPr/>
          <a:lstStyle/>
          <a:p>
            <a:endParaRPr lang="en-US"/>
          </a:p>
        </p:txBody>
      </p:sp>
      <p:pic>
        <p:nvPicPr>
          <p:cNvPr id="8" name="Picture 7">
            <a:extLst>
              <a:ext uri="{FF2B5EF4-FFF2-40B4-BE49-F238E27FC236}">
                <a16:creationId xmlns:a16="http://schemas.microsoft.com/office/drawing/2014/main" id="{B08FCD7E-AEF0-D70D-BE13-7461A12C2135}"/>
              </a:ext>
            </a:extLst>
          </p:cNvPr>
          <p:cNvPicPr>
            <a:picLocks noChangeAspect="1"/>
          </p:cNvPicPr>
          <p:nvPr/>
        </p:nvPicPr>
        <p:blipFill>
          <a:blip r:embed="rId3"/>
          <a:stretch>
            <a:fillRect/>
          </a:stretch>
        </p:blipFill>
        <p:spPr>
          <a:xfrm>
            <a:off x="1208713" y="0"/>
            <a:ext cx="6511635" cy="3429000"/>
          </a:xfrm>
          <a:prstGeom prst="rect">
            <a:avLst/>
          </a:prstGeom>
        </p:spPr>
      </p:pic>
      <p:pic>
        <p:nvPicPr>
          <p:cNvPr id="15" name="Picture 14">
            <a:extLst>
              <a:ext uri="{FF2B5EF4-FFF2-40B4-BE49-F238E27FC236}">
                <a16:creationId xmlns:a16="http://schemas.microsoft.com/office/drawing/2014/main" id="{E0100C90-77EE-2821-D9D8-B1990C8CEE18}"/>
              </a:ext>
            </a:extLst>
          </p:cNvPr>
          <p:cNvPicPr>
            <a:picLocks noChangeAspect="1"/>
          </p:cNvPicPr>
          <p:nvPr/>
        </p:nvPicPr>
        <p:blipFill>
          <a:blip r:embed="rId4"/>
          <a:stretch>
            <a:fillRect/>
          </a:stretch>
        </p:blipFill>
        <p:spPr>
          <a:xfrm>
            <a:off x="9870572" y="1172390"/>
            <a:ext cx="7503028" cy="2726100"/>
          </a:xfrm>
          <a:prstGeom prst="rect">
            <a:avLst/>
          </a:prstGeom>
        </p:spPr>
      </p:pic>
      <p:pic>
        <p:nvPicPr>
          <p:cNvPr id="17" name="Picture 16">
            <a:extLst>
              <a:ext uri="{FF2B5EF4-FFF2-40B4-BE49-F238E27FC236}">
                <a16:creationId xmlns:a16="http://schemas.microsoft.com/office/drawing/2014/main" id="{D5214A88-4A81-6A3D-5574-861625C0AD45}"/>
              </a:ext>
            </a:extLst>
          </p:cNvPr>
          <p:cNvPicPr>
            <a:picLocks noChangeAspect="1"/>
          </p:cNvPicPr>
          <p:nvPr/>
        </p:nvPicPr>
        <p:blipFill>
          <a:blip r:embed="rId5"/>
          <a:stretch>
            <a:fillRect/>
          </a:stretch>
        </p:blipFill>
        <p:spPr>
          <a:xfrm>
            <a:off x="13763480" y="9202077"/>
            <a:ext cx="2682472" cy="685859"/>
          </a:xfrm>
          <a:prstGeom prst="rect">
            <a:avLst/>
          </a:prstGeom>
        </p:spPr>
      </p:pic>
      <p:sp>
        <p:nvSpPr>
          <p:cNvPr id="18" name="TextBox 17">
            <a:extLst>
              <a:ext uri="{FF2B5EF4-FFF2-40B4-BE49-F238E27FC236}">
                <a16:creationId xmlns:a16="http://schemas.microsoft.com/office/drawing/2014/main" id="{12BD1572-C190-4B30-02CA-83ECD79A34BB}"/>
              </a:ext>
            </a:extLst>
          </p:cNvPr>
          <p:cNvSpPr txBox="1"/>
          <p:nvPr/>
        </p:nvSpPr>
        <p:spPr>
          <a:xfrm>
            <a:off x="1045033" y="2927330"/>
            <a:ext cx="8825539" cy="6186309"/>
          </a:xfrm>
          <a:prstGeom prst="rect">
            <a:avLst/>
          </a:prstGeom>
          <a:noFill/>
        </p:spPr>
        <p:txBody>
          <a:bodyPr wrap="square" rtlCol="0">
            <a:spAutoFit/>
          </a:bodyPr>
          <a:lstStyle/>
          <a:p>
            <a:r>
              <a:rPr lang="en-GB" sz="4200" dirty="0"/>
              <a:t>Goals:</a:t>
            </a:r>
          </a:p>
          <a:p>
            <a:pPr marL="285750" indent="-285750">
              <a:buFont typeface="Arial" panose="020B0604020202020204" pitchFamily="34" charset="0"/>
              <a:buChar char="•"/>
            </a:pPr>
            <a:r>
              <a:rPr lang="en-GB" sz="4200" dirty="0"/>
              <a:t>Promoting Teacher Wellbeing</a:t>
            </a:r>
          </a:p>
          <a:p>
            <a:pPr marL="285750" indent="-285750">
              <a:buFont typeface="Arial" panose="020B0604020202020204" pitchFamily="34" charset="0"/>
              <a:buChar char="•"/>
            </a:pPr>
            <a:r>
              <a:rPr lang="en-GB" sz="4200" dirty="0"/>
              <a:t>Advancing Teacher Professional Learning and Career Progression </a:t>
            </a:r>
          </a:p>
          <a:p>
            <a:pPr marL="285750" indent="-285750">
              <a:buFont typeface="Arial" panose="020B0604020202020204" pitchFamily="34" charset="0"/>
              <a:buChar char="•"/>
            </a:pPr>
            <a:r>
              <a:rPr lang="en-GB" sz="4200" dirty="0"/>
              <a:t>Research &amp; Data Collection</a:t>
            </a:r>
          </a:p>
          <a:p>
            <a:pPr marL="285750" indent="-285750">
              <a:buFont typeface="Arial" panose="020B0604020202020204" pitchFamily="34" charset="0"/>
              <a:buChar char="•"/>
            </a:pPr>
            <a:r>
              <a:rPr lang="en-GB" sz="4200" dirty="0"/>
              <a:t>Policy Recommendations and Advocacy</a:t>
            </a:r>
          </a:p>
          <a:p>
            <a:pPr marL="285750" indent="-285750">
              <a:buFont typeface="Arial" panose="020B0604020202020204" pitchFamily="34" charset="0"/>
              <a:buChar char="•"/>
            </a:pPr>
            <a:r>
              <a:rPr lang="en-GB" sz="4200" dirty="0"/>
              <a:t>Collaboration and Networking</a:t>
            </a:r>
          </a:p>
          <a:p>
            <a:pPr marL="285750" indent="-285750">
              <a:buFont typeface="Arial" panose="020B0604020202020204" pitchFamily="34" charset="0"/>
              <a:buChar char="•"/>
            </a:pPr>
            <a:r>
              <a:rPr lang="en-GB" sz="4200" dirty="0"/>
              <a:t>Long-Term Systemic Impact</a:t>
            </a:r>
          </a:p>
          <a:p>
            <a:pPr marL="285750" indent="-285750">
              <a:buFont typeface="Arial" panose="020B0604020202020204" pitchFamily="34" charset="0"/>
              <a:buChar char="•"/>
            </a:pPr>
            <a:endParaRPr lang="en-BE" dirty="0"/>
          </a:p>
        </p:txBody>
      </p:sp>
      <p:sp>
        <p:nvSpPr>
          <p:cNvPr id="19" name="TextBox 18">
            <a:extLst>
              <a:ext uri="{FF2B5EF4-FFF2-40B4-BE49-F238E27FC236}">
                <a16:creationId xmlns:a16="http://schemas.microsoft.com/office/drawing/2014/main" id="{77EE0512-E742-F38B-B22A-F1D245727376}"/>
              </a:ext>
            </a:extLst>
          </p:cNvPr>
          <p:cNvSpPr txBox="1"/>
          <p:nvPr/>
        </p:nvSpPr>
        <p:spPr>
          <a:xfrm>
            <a:off x="9753600" y="5921220"/>
            <a:ext cx="765441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800" dirty="0"/>
              <a:t>https://twco.prowproject.eu/</a:t>
            </a:r>
            <a:endParaRPr lang="en-BE" sz="4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5143500"/>
            <a:ext cx="9144000" cy="5143500"/>
            <a:chOff x="0" y="0"/>
            <a:chExt cx="2464905" cy="1390145"/>
          </a:xfrm>
        </p:grpSpPr>
        <p:sp>
          <p:nvSpPr>
            <p:cNvPr id="3" name="Freeform 3"/>
            <p:cNvSpPr/>
            <p:nvPr/>
          </p:nvSpPr>
          <p:spPr>
            <a:xfrm>
              <a:off x="0" y="0"/>
              <a:ext cx="2464905" cy="1390145"/>
            </a:xfrm>
            <a:custGeom>
              <a:avLst/>
              <a:gdLst/>
              <a:ahLst/>
              <a:cxnLst/>
              <a:rect l="l" t="t" r="r" b="b"/>
              <a:pathLst>
                <a:path w="2464905" h="1390145">
                  <a:moveTo>
                    <a:pt x="0" y="0"/>
                  </a:moveTo>
                  <a:lnTo>
                    <a:pt x="2464905" y="0"/>
                  </a:lnTo>
                  <a:lnTo>
                    <a:pt x="2464905" y="1390145"/>
                  </a:lnTo>
                  <a:lnTo>
                    <a:pt x="0" y="1390145"/>
                  </a:lnTo>
                  <a:close/>
                </a:path>
              </a:pathLst>
            </a:custGeom>
            <a:gradFill rotWithShape="1">
              <a:gsLst>
                <a:gs pos="0">
                  <a:srgbClr val="EF7D00">
                    <a:alpha val="100000"/>
                  </a:srgbClr>
                </a:gs>
                <a:gs pos="100000">
                  <a:srgbClr val="E6007E">
                    <a:alpha val="100000"/>
                  </a:srgbClr>
                </a:gs>
              </a:gsLst>
              <a:lin ang="2700000"/>
            </a:gradFill>
            <a:ln cap="sq">
              <a:noFill/>
              <a:prstDash val="solid"/>
              <a:miter/>
            </a:ln>
          </p:spPr>
          <p:txBody>
            <a:bodyPr/>
            <a:lstStyle/>
            <a:p>
              <a:endParaRPr lang="en-US"/>
            </a:p>
          </p:txBody>
        </p:sp>
        <p:sp>
          <p:nvSpPr>
            <p:cNvPr id="4" name="TextBox 4"/>
            <p:cNvSpPr txBox="1"/>
            <p:nvPr/>
          </p:nvSpPr>
          <p:spPr>
            <a:xfrm>
              <a:off x="0" y="-38100"/>
              <a:ext cx="2464905" cy="1428245"/>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458574" y="5532295"/>
            <a:ext cx="6702939" cy="4224939"/>
          </a:xfrm>
          <a:prstGeom prst="rect">
            <a:avLst/>
          </a:prstGeom>
        </p:spPr>
        <p:txBody>
          <a:bodyPr lIns="0" tIns="0" rIns="0" bIns="0" rtlCol="0" anchor="t">
            <a:spAutoFit/>
          </a:bodyPr>
          <a:lstStyle/>
          <a:p>
            <a:pPr>
              <a:lnSpc>
                <a:spcPts val="8539"/>
              </a:lnSpc>
              <a:spcBef>
                <a:spcPct val="0"/>
              </a:spcBef>
            </a:pPr>
            <a:r>
              <a:rPr lang="en-US" sz="4800" dirty="0">
                <a:solidFill>
                  <a:srgbClr val="FFFFFF"/>
                </a:solidFill>
                <a:latin typeface="Proxima Nova Bold"/>
              </a:rPr>
              <a:t>90% of jobs require digital skills = 90% of jobs involve interacting with digital tools</a:t>
            </a:r>
          </a:p>
        </p:txBody>
      </p:sp>
      <p:sp>
        <p:nvSpPr>
          <p:cNvPr id="7" name="TextBox 7"/>
          <p:cNvSpPr txBox="1"/>
          <p:nvPr/>
        </p:nvSpPr>
        <p:spPr>
          <a:xfrm>
            <a:off x="76200" y="1212171"/>
            <a:ext cx="9067800" cy="2935868"/>
          </a:xfrm>
          <a:prstGeom prst="rect">
            <a:avLst/>
          </a:prstGeom>
        </p:spPr>
        <p:txBody>
          <a:bodyPr wrap="square" lIns="0" tIns="0" rIns="0" bIns="0" rtlCol="0" anchor="ctr">
            <a:spAutoFit/>
          </a:bodyPr>
          <a:lstStyle/>
          <a:p>
            <a:pPr algn="ctr">
              <a:lnSpc>
                <a:spcPts val="26599"/>
              </a:lnSpc>
              <a:spcBef>
                <a:spcPct val="0"/>
              </a:spcBef>
            </a:pPr>
            <a:r>
              <a:rPr lang="en-US" sz="11000" dirty="0">
                <a:solidFill>
                  <a:srgbClr val="E6007E"/>
                </a:solidFill>
                <a:latin typeface="Proxima Nova Bold"/>
              </a:rPr>
              <a:t>Workplaces</a:t>
            </a:r>
          </a:p>
        </p:txBody>
      </p:sp>
      <p:grpSp>
        <p:nvGrpSpPr>
          <p:cNvPr id="33" name="Group 33"/>
          <p:cNvGrpSpPr/>
          <p:nvPr/>
        </p:nvGrpSpPr>
        <p:grpSpPr>
          <a:xfrm>
            <a:off x="1" y="7153"/>
            <a:ext cx="9144000" cy="1028700"/>
            <a:chOff x="0" y="0"/>
            <a:chExt cx="2464905" cy="270933"/>
          </a:xfrm>
        </p:grpSpPr>
        <p:sp>
          <p:nvSpPr>
            <p:cNvPr id="34" name="Freeform 34"/>
            <p:cNvSpPr/>
            <p:nvPr/>
          </p:nvSpPr>
          <p:spPr>
            <a:xfrm>
              <a:off x="0" y="0"/>
              <a:ext cx="2464905" cy="270933"/>
            </a:xfrm>
            <a:custGeom>
              <a:avLst/>
              <a:gdLst/>
              <a:ahLst/>
              <a:cxnLst/>
              <a:rect l="l" t="t" r="r" b="b"/>
              <a:pathLst>
                <a:path w="2464905" h="270933">
                  <a:moveTo>
                    <a:pt x="0" y="0"/>
                  </a:moveTo>
                  <a:lnTo>
                    <a:pt x="2464905" y="0"/>
                  </a:lnTo>
                  <a:lnTo>
                    <a:pt x="2464905" y="270933"/>
                  </a:lnTo>
                  <a:lnTo>
                    <a:pt x="0" y="270933"/>
                  </a:lnTo>
                  <a:close/>
                </a:path>
              </a:pathLst>
            </a:custGeom>
            <a:solidFill>
              <a:srgbClr val="EF7D00"/>
            </a:solidFill>
          </p:spPr>
          <p:txBody>
            <a:bodyPr/>
            <a:lstStyle/>
            <a:p>
              <a:endParaRPr lang="en-US"/>
            </a:p>
          </p:txBody>
        </p:sp>
        <p:sp>
          <p:nvSpPr>
            <p:cNvPr id="35" name="TextBox 35"/>
            <p:cNvSpPr txBox="1"/>
            <p:nvPr/>
          </p:nvSpPr>
          <p:spPr>
            <a:xfrm>
              <a:off x="0" y="-38100"/>
              <a:ext cx="2464905" cy="309033"/>
            </a:xfrm>
            <a:prstGeom prst="rect">
              <a:avLst/>
            </a:prstGeom>
          </p:spPr>
          <p:txBody>
            <a:bodyPr lIns="50800" tIns="50800" rIns="50800" bIns="50800" rtlCol="0" anchor="ctr"/>
            <a:lstStyle/>
            <a:p>
              <a:pPr algn="ctr">
                <a:lnSpc>
                  <a:spcPts val="2659"/>
                </a:lnSpc>
                <a:spcBef>
                  <a:spcPct val="0"/>
                </a:spcBef>
              </a:pPr>
              <a:endParaRPr/>
            </a:p>
          </p:txBody>
        </p:sp>
      </p:grpSp>
      <p:sp>
        <p:nvSpPr>
          <p:cNvPr id="36" name="Freeform 36"/>
          <p:cNvSpPr/>
          <p:nvPr/>
        </p:nvSpPr>
        <p:spPr>
          <a:xfrm>
            <a:off x="1949517" y="234122"/>
            <a:ext cx="5244967" cy="574761"/>
          </a:xfrm>
          <a:custGeom>
            <a:avLst/>
            <a:gdLst/>
            <a:ahLst/>
            <a:cxnLst/>
            <a:rect l="l" t="t" r="r" b="b"/>
            <a:pathLst>
              <a:path w="6993289" h="766348">
                <a:moveTo>
                  <a:pt x="0" y="0"/>
                </a:moveTo>
                <a:lnTo>
                  <a:pt x="6993289" y="0"/>
                </a:lnTo>
                <a:lnTo>
                  <a:pt x="6993289" y="766348"/>
                </a:lnTo>
                <a:lnTo>
                  <a:pt x="0" y="766348"/>
                </a:lnTo>
                <a:lnTo>
                  <a:pt x="0" y="0"/>
                </a:lnTo>
                <a:close/>
              </a:path>
            </a:pathLst>
          </a:custGeom>
          <a:blipFill>
            <a:blip r:embed="rId2"/>
            <a:stretch>
              <a:fillRect/>
            </a:stretch>
          </a:blipFill>
        </p:spPr>
        <p:txBody>
          <a:bodyPr/>
          <a:lstStyle/>
          <a:p>
            <a:endParaRPr lang="en-US"/>
          </a:p>
        </p:txBody>
      </p:sp>
      <p:sp>
        <p:nvSpPr>
          <p:cNvPr id="32" name="TextBox 31">
            <a:extLst>
              <a:ext uri="{FF2B5EF4-FFF2-40B4-BE49-F238E27FC236}">
                <a16:creationId xmlns:a16="http://schemas.microsoft.com/office/drawing/2014/main" id="{8BA16EC1-7876-A802-9D9B-B1D564BA66F6}"/>
              </a:ext>
            </a:extLst>
          </p:cNvPr>
          <p:cNvSpPr txBox="1"/>
          <p:nvPr/>
        </p:nvSpPr>
        <p:spPr>
          <a:xfrm>
            <a:off x="9829800" y="521502"/>
            <a:ext cx="7924800" cy="8831136"/>
          </a:xfrm>
          <a:prstGeom prst="rect">
            <a:avLst/>
          </a:prstGeom>
          <a:noFill/>
        </p:spPr>
        <p:txBody>
          <a:bodyPr wrap="square" rtlCol="0">
            <a:spAutoFit/>
          </a:bodyPr>
          <a:lstStyle/>
          <a:p>
            <a:pPr marL="342900" lvl="0" indent="-342900" algn="just">
              <a:lnSpc>
                <a:spcPct val="107000"/>
              </a:lnSpc>
              <a:spcAft>
                <a:spcPts val="1200"/>
              </a:spcAft>
              <a:buFont typeface="Symbol" panose="05050102010706020507" pitchFamily="18" charset="2"/>
              <a:buChar char=""/>
            </a:pPr>
            <a:r>
              <a:rPr lang="en-GB" sz="3200" b="1" kern="100" dirty="0">
                <a:effectLst/>
                <a:latin typeface="Calibri" panose="020F0502020204030204" pitchFamily="34" charset="0"/>
                <a:ea typeface="Calibri" panose="020F0502020204030204" pitchFamily="34" charset="0"/>
                <a:cs typeface="Times New Roman" panose="02020603050405020304" pitchFamily="18" charset="0"/>
              </a:rPr>
              <a:t>Digital device usage, screen time, and after-hours communication</a:t>
            </a:r>
          </a:p>
          <a:p>
            <a:pPr marL="342900" lvl="0" indent="-342900" algn="just">
              <a:lnSpc>
                <a:spcPct val="107000"/>
              </a:lnSpc>
              <a:spcAft>
                <a:spcPts val="1200"/>
              </a:spcAft>
              <a:buFont typeface="Symbol" panose="05050102010706020507" pitchFamily="18" charset="2"/>
              <a:buChar char=""/>
            </a:pPr>
            <a:r>
              <a:rPr lang="en-GB" sz="3200" b="1" kern="100" dirty="0">
                <a:latin typeface="Calibri" panose="020F0502020204030204" pitchFamily="34" charset="0"/>
                <a:ea typeface="Calibri" panose="020F0502020204030204" pitchFamily="34" charset="0"/>
                <a:cs typeface="Times New Roman" panose="02020603050405020304" pitchFamily="18" charset="0"/>
              </a:rPr>
              <a:t>Encouraging</a:t>
            </a:r>
            <a:r>
              <a:rPr lang="en-GB" sz="3200" b="1" kern="100" dirty="0">
                <a:effectLst/>
                <a:latin typeface="Calibri" panose="020F0502020204030204" pitchFamily="34" charset="0"/>
                <a:ea typeface="Calibri" panose="020F0502020204030204" pitchFamily="34" charset="0"/>
                <a:cs typeface="Times New Roman" panose="02020603050405020304" pitchFamily="18" charset="0"/>
              </a:rPr>
              <a:t> regular breaks </a:t>
            </a:r>
          </a:p>
          <a:p>
            <a:pPr marL="342900" lvl="0" indent="-342900" algn="just">
              <a:lnSpc>
                <a:spcPct val="107000"/>
              </a:lnSpc>
              <a:spcAft>
                <a:spcPts val="1200"/>
              </a:spcAft>
              <a:buFont typeface="Symbol" panose="05050102010706020507" pitchFamily="18" charset="2"/>
              <a:buChar char=""/>
            </a:pPr>
            <a:r>
              <a:rPr lang="en-GB" sz="3200" b="1" kern="100" dirty="0">
                <a:effectLst/>
                <a:latin typeface="Calibri" panose="020F0502020204030204" pitchFamily="34" charset="0"/>
                <a:ea typeface="Calibri" panose="020F0502020204030204" pitchFamily="34" charset="0"/>
                <a:cs typeface="Times New Roman" panose="02020603050405020304" pitchFamily="18" charset="0"/>
              </a:rPr>
              <a:t>Ergonomic workstations that promote physical health</a:t>
            </a:r>
            <a:endParaRPr lang="en-BE"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0"/>
              </a:spcAft>
              <a:buFont typeface="Symbol" panose="05050102010706020507" pitchFamily="18" charset="2"/>
              <a:buChar char=""/>
            </a:pPr>
            <a:r>
              <a:rPr lang="en-GB" sz="3200" b="1" kern="100" dirty="0">
                <a:effectLst/>
                <a:latin typeface="Calibri" panose="020F0502020204030204" pitchFamily="34" charset="0"/>
                <a:ea typeface="Calibri" panose="020F0502020204030204" pitchFamily="34" charset="0"/>
                <a:cs typeface="Times New Roman" panose="02020603050405020304" pitchFamily="18" charset="0"/>
              </a:rPr>
              <a:t>Resources and support for mental health</a:t>
            </a:r>
          </a:p>
          <a:p>
            <a:pPr marL="342900" lvl="0" indent="-342900" algn="just">
              <a:lnSpc>
                <a:spcPct val="107000"/>
              </a:lnSpc>
              <a:spcAft>
                <a:spcPts val="1200"/>
              </a:spcAft>
              <a:buFont typeface="Symbol" panose="05050102010706020507" pitchFamily="18" charset="2"/>
              <a:buChar char=""/>
            </a:pPr>
            <a:r>
              <a:rPr lang="en-GB" sz="3200" b="1" kern="100" dirty="0">
                <a:effectLst/>
                <a:latin typeface="Calibri" panose="020F0502020204030204" pitchFamily="34" charset="0"/>
                <a:ea typeface="Calibri" panose="020F0502020204030204" pitchFamily="34" charset="0"/>
                <a:cs typeface="Times New Roman" panose="02020603050405020304" pitchFamily="18" charset="0"/>
              </a:rPr>
              <a:t>Flexible work arrangements</a:t>
            </a:r>
            <a:endParaRPr lang="en-BE"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0"/>
              </a:spcAft>
              <a:buFont typeface="Symbol" panose="05050102010706020507" pitchFamily="18" charset="2"/>
              <a:buChar char=""/>
            </a:pPr>
            <a:r>
              <a:rPr lang="en-GB" sz="3200" b="1" kern="100" dirty="0">
                <a:latin typeface="Calibri" panose="020F0502020204030204" pitchFamily="34" charset="0"/>
                <a:ea typeface="Calibri" panose="020F0502020204030204" pitchFamily="34" charset="0"/>
                <a:cs typeface="Times New Roman" panose="02020603050405020304" pitchFamily="18" charset="0"/>
              </a:rPr>
              <a:t>T</a:t>
            </a:r>
            <a:r>
              <a:rPr lang="en-GB" sz="3200" b="1" kern="100" dirty="0">
                <a:effectLst/>
                <a:latin typeface="Calibri" panose="020F0502020204030204" pitchFamily="34" charset="0"/>
                <a:ea typeface="Calibri" panose="020F0502020204030204" pitchFamily="34" charset="0"/>
                <a:cs typeface="Times New Roman" panose="02020603050405020304" pitchFamily="18" charset="0"/>
              </a:rPr>
              <a:t>raining programs to enhance employees' digital competences</a:t>
            </a:r>
            <a:endParaRPr lang="en-BE"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0"/>
              </a:spcAft>
              <a:buFont typeface="Symbol" panose="05050102010706020507" pitchFamily="18" charset="2"/>
              <a:buChar char=""/>
            </a:pPr>
            <a:r>
              <a:rPr lang="en-GB" sz="3200" b="1" kern="100" dirty="0">
                <a:effectLst/>
                <a:latin typeface="Calibri" panose="020F0502020204030204" pitchFamily="34" charset="0"/>
                <a:ea typeface="Calibri" panose="020F0502020204030204" pitchFamily="34" charset="0"/>
                <a:cs typeface="Times New Roman" panose="02020603050405020304" pitchFamily="18" charset="0"/>
              </a:rPr>
              <a:t>Promote physical </a:t>
            </a:r>
          </a:p>
          <a:p>
            <a:pPr marL="342900" lvl="0" indent="-342900" algn="just">
              <a:lnSpc>
                <a:spcPct val="107000"/>
              </a:lnSpc>
              <a:spcAft>
                <a:spcPts val="1200"/>
              </a:spcAft>
              <a:buFont typeface="Symbol" panose="05050102010706020507" pitchFamily="18" charset="2"/>
              <a:buChar char=""/>
            </a:pPr>
            <a:r>
              <a:rPr lang="en-GB" sz="3200" b="1" kern="100" dirty="0">
                <a:effectLst/>
                <a:latin typeface="Calibri" panose="020F0502020204030204" pitchFamily="34" charset="0"/>
                <a:ea typeface="Calibri" panose="020F0502020204030204" pitchFamily="34" charset="0"/>
                <a:cs typeface="Times New Roman" panose="02020603050405020304" pitchFamily="18" charset="0"/>
              </a:rPr>
              <a:t>Equip employees with tools and resources for effective time management</a:t>
            </a:r>
            <a:r>
              <a:rPr lang="en-GB" sz="3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BE"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200"/>
              </a:spcAft>
              <a:buFont typeface="Symbol" panose="05050102010706020507" pitchFamily="18" charset="2"/>
              <a:buChar char=""/>
            </a:pPr>
            <a:r>
              <a:rPr lang="en-GB" sz="3200" b="1" kern="100" dirty="0">
                <a:effectLst/>
                <a:latin typeface="Calibri" panose="020F0502020204030204" pitchFamily="34" charset="0"/>
                <a:ea typeface="Calibri" panose="020F0502020204030204" pitchFamily="34" charset="0"/>
                <a:cs typeface="Times New Roman" panose="02020603050405020304" pitchFamily="18" charset="0"/>
              </a:rPr>
              <a:t>Cultivate a positive digital culture</a:t>
            </a:r>
          </a:p>
          <a:p>
            <a:pPr marL="342900" lvl="0" indent="-342900" algn="just">
              <a:lnSpc>
                <a:spcPct val="107000"/>
              </a:lnSpc>
              <a:spcAft>
                <a:spcPts val="1200"/>
              </a:spcAft>
              <a:buFont typeface="Symbol" panose="05050102010706020507" pitchFamily="18" charset="2"/>
              <a:buChar char=""/>
            </a:pPr>
            <a:r>
              <a:rPr lang="en-GB" sz="3200" b="1" kern="100" dirty="0">
                <a:latin typeface="Calibri" panose="020F0502020204030204" pitchFamily="34" charset="0"/>
                <a:ea typeface="Calibri" panose="020F0502020204030204" pitchFamily="34" charset="0"/>
                <a:cs typeface="Times New Roman" panose="02020603050405020304" pitchFamily="18" charset="0"/>
              </a:rPr>
              <a:t>R</a:t>
            </a:r>
            <a:r>
              <a:rPr lang="en-GB" sz="3200" b="1" kern="100" dirty="0">
                <a:effectLst/>
                <a:latin typeface="Calibri" panose="020F0502020204030204" pitchFamily="34" charset="0"/>
                <a:ea typeface="Calibri" panose="020F0502020204030204" pitchFamily="34" charset="0"/>
                <a:cs typeface="Times New Roman" panose="02020603050405020304" pitchFamily="18" charset="0"/>
              </a:rPr>
              <a:t>egular assessments</a:t>
            </a:r>
            <a:endParaRPr lang="en-BE"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3202778" y="1106713"/>
            <a:ext cx="11882442" cy="8871333"/>
          </a:xfrm>
          <a:custGeom>
            <a:avLst/>
            <a:gdLst/>
            <a:ahLst/>
            <a:cxnLst/>
            <a:rect l="l" t="t" r="r" b="b"/>
            <a:pathLst>
              <a:path w="13258248" h="9965783">
                <a:moveTo>
                  <a:pt x="0" y="0"/>
                </a:moveTo>
                <a:lnTo>
                  <a:pt x="13258248" y="0"/>
                </a:lnTo>
                <a:lnTo>
                  <a:pt x="13258248" y="9965782"/>
                </a:lnTo>
                <a:lnTo>
                  <a:pt x="0" y="9965782"/>
                </a:lnTo>
                <a:lnTo>
                  <a:pt x="0" y="0"/>
                </a:lnTo>
                <a:close/>
              </a:path>
            </a:pathLst>
          </a:custGeom>
          <a:blipFill>
            <a:blip r:embed="rId3"/>
            <a:stretch>
              <a:fillRect/>
            </a:stretch>
          </a:blipFill>
        </p:spPr>
        <p:txBody>
          <a:bodyPr/>
          <a:lstStyle/>
          <a:p>
            <a:endParaRPr lang="en-US"/>
          </a:p>
        </p:txBody>
      </p:sp>
      <p:sp>
        <p:nvSpPr>
          <p:cNvPr id="10" name="Freeform 10"/>
          <p:cNvSpPr/>
          <p:nvPr/>
        </p:nvSpPr>
        <p:spPr>
          <a:xfrm>
            <a:off x="6521517" y="743946"/>
            <a:ext cx="5244967" cy="574761"/>
          </a:xfrm>
          <a:custGeom>
            <a:avLst/>
            <a:gdLst/>
            <a:ahLst/>
            <a:cxnLst/>
            <a:rect l="l" t="t" r="r" b="b"/>
            <a:pathLst>
              <a:path w="5244967" h="574761">
                <a:moveTo>
                  <a:pt x="0" y="0"/>
                </a:moveTo>
                <a:lnTo>
                  <a:pt x="5244966" y="0"/>
                </a:lnTo>
                <a:lnTo>
                  <a:pt x="5244966" y="574761"/>
                </a:lnTo>
                <a:lnTo>
                  <a:pt x="0" y="57476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28525" y="8115413"/>
            <a:ext cx="5042862" cy="1028295"/>
          </a:xfrm>
          <a:prstGeom prst="rect">
            <a:avLst/>
          </a:prstGeom>
        </p:spPr>
        <p:txBody>
          <a:bodyPr wrap="square" lIns="0" tIns="0" rIns="0" bIns="0" rtlCol="0" anchor="t">
            <a:spAutoFit/>
          </a:bodyPr>
          <a:lstStyle/>
          <a:p>
            <a:pPr algn="ctr">
              <a:lnSpc>
                <a:spcPts val="4199"/>
              </a:lnSpc>
              <a:spcBef>
                <a:spcPct val="0"/>
              </a:spcBef>
            </a:pPr>
            <a:r>
              <a:rPr lang="en-US" sz="2999" dirty="0">
                <a:solidFill>
                  <a:srgbClr val="FFFFFF"/>
                </a:solidFill>
                <a:latin typeface="Proxima Nova Bold"/>
              </a:rPr>
              <a:t>Autonomously decide when to use digital devices</a:t>
            </a:r>
          </a:p>
        </p:txBody>
      </p:sp>
      <p:sp>
        <p:nvSpPr>
          <p:cNvPr id="12" name="TextBox 12"/>
          <p:cNvSpPr txBox="1"/>
          <p:nvPr/>
        </p:nvSpPr>
        <p:spPr>
          <a:xfrm>
            <a:off x="6622568" y="8115413"/>
            <a:ext cx="5042862" cy="1028295"/>
          </a:xfrm>
          <a:prstGeom prst="rect">
            <a:avLst/>
          </a:prstGeom>
        </p:spPr>
        <p:txBody>
          <a:bodyPr wrap="square" lIns="0" tIns="0" rIns="0" bIns="0" rtlCol="0" anchor="t">
            <a:spAutoFit/>
          </a:bodyPr>
          <a:lstStyle/>
          <a:p>
            <a:pPr algn="ctr">
              <a:lnSpc>
                <a:spcPts val="4199"/>
              </a:lnSpc>
              <a:spcBef>
                <a:spcPct val="0"/>
              </a:spcBef>
            </a:pPr>
            <a:r>
              <a:rPr lang="en-US" sz="2999" dirty="0">
                <a:solidFill>
                  <a:srgbClr val="FFFFFF"/>
                </a:solidFill>
                <a:latin typeface="Proxima Nova Bold"/>
              </a:rPr>
              <a:t>Impact of low income and low skills on well-being</a:t>
            </a:r>
          </a:p>
        </p:txBody>
      </p:sp>
      <p:sp>
        <p:nvSpPr>
          <p:cNvPr id="13" name="TextBox 13"/>
          <p:cNvSpPr txBox="1"/>
          <p:nvPr/>
        </p:nvSpPr>
        <p:spPr>
          <a:xfrm>
            <a:off x="12146106" y="8115413"/>
            <a:ext cx="5013365" cy="1028295"/>
          </a:xfrm>
          <a:prstGeom prst="rect">
            <a:avLst/>
          </a:prstGeom>
        </p:spPr>
        <p:txBody>
          <a:bodyPr wrap="square" lIns="0" tIns="0" rIns="0" bIns="0" rtlCol="0" anchor="t">
            <a:spAutoFit/>
          </a:bodyPr>
          <a:lstStyle/>
          <a:p>
            <a:pPr algn="ctr">
              <a:lnSpc>
                <a:spcPts val="4199"/>
              </a:lnSpc>
              <a:spcBef>
                <a:spcPct val="0"/>
              </a:spcBef>
            </a:pPr>
            <a:r>
              <a:rPr lang="en-US" sz="2999" dirty="0">
                <a:solidFill>
                  <a:srgbClr val="FFFFFF"/>
                </a:solidFill>
                <a:latin typeface="Proxima Nova Bold"/>
              </a:rPr>
              <a:t>Creating “dopamine moments”</a:t>
            </a:r>
          </a:p>
        </p:txBody>
      </p:sp>
      <p:sp>
        <p:nvSpPr>
          <p:cNvPr id="4" name="TextBox 3">
            <a:extLst>
              <a:ext uri="{FF2B5EF4-FFF2-40B4-BE49-F238E27FC236}">
                <a16:creationId xmlns:a16="http://schemas.microsoft.com/office/drawing/2014/main" id="{A600F9B6-7A63-2690-8B31-AFFF54472DF7}"/>
              </a:ext>
            </a:extLst>
          </p:cNvPr>
          <p:cNvSpPr txBox="1"/>
          <p:nvPr/>
        </p:nvSpPr>
        <p:spPr>
          <a:xfrm>
            <a:off x="1143276" y="2648964"/>
            <a:ext cx="5042862" cy="5227200"/>
          </a:xfrm>
          <a:prstGeom prst="rect">
            <a:avLst/>
          </a:prstGeom>
          <a:solidFill>
            <a:schemeClr val="bg1"/>
          </a:solidFill>
        </p:spPr>
        <p:txBody>
          <a:bodyPr wrap="square" rtlCol="0" anchor="ctr">
            <a:spAutoFit/>
          </a:bodyPr>
          <a:lstStyle/>
          <a:p>
            <a:pPr algn="ctr"/>
            <a:r>
              <a:rPr lang="en-GB" sz="5400" dirty="0"/>
              <a:t>Digital Freedom</a:t>
            </a:r>
            <a:endParaRPr lang="en-BE" sz="5400" dirty="0"/>
          </a:p>
        </p:txBody>
      </p:sp>
      <p:sp>
        <p:nvSpPr>
          <p:cNvPr id="5" name="TextBox 4">
            <a:extLst>
              <a:ext uri="{FF2B5EF4-FFF2-40B4-BE49-F238E27FC236}">
                <a16:creationId xmlns:a16="http://schemas.microsoft.com/office/drawing/2014/main" id="{2644F193-7D94-5E7F-4C25-9458CCEB23AB}"/>
              </a:ext>
            </a:extLst>
          </p:cNvPr>
          <p:cNvSpPr txBox="1"/>
          <p:nvPr/>
        </p:nvSpPr>
        <p:spPr>
          <a:xfrm>
            <a:off x="6644691" y="2608958"/>
            <a:ext cx="5042862" cy="5227200"/>
          </a:xfrm>
          <a:prstGeom prst="rect">
            <a:avLst/>
          </a:prstGeom>
          <a:solidFill>
            <a:schemeClr val="bg1"/>
          </a:solidFill>
        </p:spPr>
        <p:txBody>
          <a:bodyPr wrap="square" rtlCol="0" anchor="ctr">
            <a:spAutoFit/>
          </a:bodyPr>
          <a:lstStyle/>
          <a:p>
            <a:pPr algn="ctr"/>
            <a:r>
              <a:rPr lang="en-GB" sz="5400" dirty="0"/>
              <a:t>Socio-economic inequalities</a:t>
            </a:r>
            <a:endParaRPr lang="en-BE" sz="5400" dirty="0"/>
          </a:p>
        </p:txBody>
      </p:sp>
      <p:sp>
        <p:nvSpPr>
          <p:cNvPr id="6" name="TextBox 5">
            <a:extLst>
              <a:ext uri="{FF2B5EF4-FFF2-40B4-BE49-F238E27FC236}">
                <a16:creationId xmlns:a16="http://schemas.microsoft.com/office/drawing/2014/main" id="{40D08875-E974-6F6F-172F-860CF518DD0A}"/>
              </a:ext>
            </a:extLst>
          </p:cNvPr>
          <p:cNvSpPr txBox="1"/>
          <p:nvPr/>
        </p:nvSpPr>
        <p:spPr>
          <a:xfrm>
            <a:off x="12146106" y="2608958"/>
            <a:ext cx="5042862" cy="5227200"/>
          </a:xfrm>
          <a:prstGeom prst="rect">
            <a:avLst/>
          </a:prstGeom>
          <a:solidFill>
            <a:schemeClr val="bg1"/>
          </a:solidFill>
        </p:spPr>
        <p:txBody>
          <a:bodyPr wrap="square" rtlCol="0" anchor="ctr">
            <a:spAutoFit/>
          </a:bodyPr>
          <a:lstStyle/>
          <a:p>
            <a:pPr algn="ctr"/>
            <a:r>
              <a:rPr lang="en-GB" sz="5400" dirty="0"/>
              <a:t>Guidance for parents</a:t>
            </a:r>
            <a:endParaRPr lang="en-BE" sz="5400" dirty="0"/>
          </a:p>
        </p:txBody>
      </p:sp>
      <p:sp>
        <p:nvSpPr>
          <p:cNvPr id="7" name="TextBox 12">
            <a:extLst>
              <a:ext uri="{FF2B5EF4-FFF2-40B4-BE49-F238E27FC236}">
                <a16:creationId xmlns:a16="http://schemas.microsoft.com/office/drawing/2014/main" id="{CCAFD5B2-B25F-06C8-3CF5-E0D1369B80CB}"/>
              </a:ext>
            </a:extLst>
          </p:cNvPr>
          <p:cNvSpPr txBox="1"/>
          <p:nvPr/>
        </p:nvSpPr>
        <p:spPr>
          <a:xfrm>
            <a:off x="1160482" y="1505315"/>
            <a:ext cx="16045691" cy="538609"/>
          </a:xfrm>
          <a:prstGeom prst="rect">
            <a:avLst/>
          </a:prstGeom>
        </p:spPr>
        <p:txBody>
          <a:bodyPr wrap="square" lIns="0" tIns="0" rIns="0" bIns="0" rtlCol="0" anchor="t">
            <a:spAutoFit/>
          </a:bodyPr>
          <a:lstStyle/>
          <a:p>
            <a:pPr algn="ctr">
              <a:lnSpc>
                <a:spcPts val="4199"/>
              </a:lnSpc>
              <a:spcBef>
                <a:spcPct val="0"/>
              </a:spcBef>
            </a:pPr>
            <a:r>
              <a:rPr lang="en-US" sz="4000" dirty="0">
                <a:solidFill>
                  <a:srgbClr val="FFFFFF"/>
                </a:solidFill>
                <a:latin typeface="Proxima Nova Bold"/>
              </a:rPr>
              <a:t>Young users of digital tools and intergenerational competence gaps</a:t>
            </a:r>
          </a:p>
        </p:txBody>
      </p:sp>
    </p:spTree>
    <p:extLst>
      <p:ext uri="{BB962C8B-B14F-4D97-AF65-F5344CB8AC3E}">
        <p14:creationId xmlns:p14="http://schemas.microsoft.com/office/powerpoint/2010/main" val="626342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46605" y="-251215"/>
            <a:ext cx="18953130" cy="10661136"/>
          </a:xfrm>
          <a:custGeom>
            <a:avLst/>
            <a:gdLst/>
            <a:ahLst/>
            <a:cxnLst/>
            <a:rect l="l" t="t" r="r" b="b"/>
            <a:pathLst>
              <a:path w="18953130" h="10661136">
                <a:moveTo>
                  <a:pt x="0" y="0"/>
                </a:moveTo>
                <a:lnTo>
                  <a:pt x="18953130" y="0"/>
                </a:lnTo>
                <a:lnTo>
                  <a:pt x="18953130" y="10661135"/>
                </a:lnTo>
                <a:lnTo>
                  <a:pt x="0" y="10661135"/>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1800158" y="8734425"/>
            <a:ext cx="4434595" cy="523875"/>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Proxima Nova Light"/>
              </a:rPr>
              <a:t>www.all-digital.org</a:t>
            </a:r>
          </a:p>
        </p:txBody>
      </p:sp>
      <p:sp>
        <p:nvSpPr>
          <p:cNvPr id="5" name="Freeform 5"/>
          <p:cNvSpPr/>
          <p:nvPr/>
        </p:nvSpPr>
        <p:spPr>
          <a:xfrm>
            <a:off x="1469312" y="4932186"/>
            <a:ext cx="456146" cy="456146"/>
          </a:xfrm>
          <a:custGeom>
            <a:avLst/>
            <a:gdLst/>
            <a:ahLst/>
            <a:cxnLst/>
            <a:rect l="l" t="t" r="r" b="b"/>
            <a:pathLst>
              <a:path w="456146" h="456146">
                <a:moveTo>
                  <a:pt x="0" y="0"/>
                </a:moveTo>
                <a:lnTo>
                  <a:pt x="456147" y="0"/>
                </a:lnTo>
                <a:lnTo>
                  <a:pt x="456147" y="456146"/>
                </a:lnTo>
                <a:lnTo>
                  <a:pt x="0" y="4561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449710" y="5702390"/>
            <a:ext cx="495351" cy="495351"/>
          </a:xfrm>
          <a:custGeom>
            <a:avLst/>
            <a:gdLst/>
            <a:ahLst/>
            <a:cxnLst/>
            <a:rect l="l" t="t" r="r" b="b"/>
            <a:pathLst>
              <a:path w="495351" h="495351">
                <a:moveTo>
                  <a:pt x="0" y="0"/>
                </a:moveTo>
                <a:lnTo>
                  <a:pt x="495351" y="0"/>
                </a:lnTo>
                <a:lnTo>
                  <a:pt x="495351" y="495351"/>
                </a:lnTo>
                <a:lnTo>
                  <a:pt x="0" y="4953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530011" y="6471367"/>
            <a:ext cx="334750" cy="478214"/>
          </a:xfrm>
          <a:custGeom>
            <a:avLst/>
            <a:gdLst/>
            <a:ahLst/>
            <a:cxnLst/>
            <a:rect l="l" t="t" r="r" b="b"/>
            <a:pathLst>
              <a:path w="334750" h="478214">
                <a:moveTo>
                  <a:pt x="0" y="0"/>
                </a:moveTo>
                <a:lnTo>
                  <a:pt x="334749" y="0"/>
                </a:lnTo>
                <a:lnTo>
                  <a:pt x="334749" y="478214"/>
                </a:lnTo>
                <a:lnTo>
                  <a:pt x="0" y="4782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1449710" y="3213594"/>
            <a:ext cx="5030848" cy="1038225"/>
          </a:xfrm>
          <a:prstGeom prst="rect">
            <a:avLst/>
          </a:prstGeom>
        </p:spPr>
        <p:txBody>
          <a:bodyPr lIns="0" tIns="0" rIns="0" bIns="0" rtlCol="0" anchor="t">
            <a:spAutoFit/>
          </a:bodyPr>
          <a:lstStyle/>
          <a:p>
            <a:pPr>
              <a:lnSpc>
                <a:spcPts val="8400"/>
              </a:lnSpc>
              <a:spcBef>
                <a:spcPct val="0"/>
              </a:spcBef>
            </a:pPr>
            <a:r>
              <a:rPr lang="en-US" sz="6000">
                <a:solidFill>
                  <a:srgbClr val="FFFFFF"/>
                </a:solidFill>
                <a:latin typeface="Proxima Nova Bold"/>
              </a:rPr>
              <a:t>Thank you!</a:t>
            </a:r>
          </a:p>
        </p:txBody>
      </p:sp>
      <p:sp>
        <p:nvSpPr>
          <p:cNvPr id="9" name="TextBox 9"/>
          <p:cNvSpPr txBox="1"/>
          <p:nvPr/>
        </p:nvSpPr>
        <p:spPr>
          <a:xfrm>
            <a:off x="2309317" y="4865511"/>
            <a:ext cx="3364462" cy="580390"/>
          </a:xfrm>
          <a:prstGeom prst="rect">
            <a:avLst/>
          </a:prstGeom>
        </p:spPr>
        <p:txBody>
          <a:bodyPr lIns="0" tIns="0" rIns="0" bIns="0" rtlCol="0" anchor="t">
            <a:spAutoFit/>
          </a:bodyPr>
          <a:lstStyle/>
          <a:p>
            <a:pPr>
              <a:lnSpc>
                <a:spcPts val="4759"/>
              </a:lnSpc>
              <a:spcBef>
                <a:spcPct val="0"/>
              </a:spcBef>
            </a:pPr>
            <a:r>
              <a:rPr lang="en-US" sz="3399">
                <a:solidFill>
                  <a:srgbClr val="FFFFFF"/>
                </a:solidFill>
                <a:latin typeface="Nunito Sans"/>
              </a:rPr>
              <a:t>+32 2 893 0201</a:t>
            </a:r>
          </a:p>
        </p:txBody>
      </p:sp>
      <p:sp>
        <p:nvSpPr>
          <p:cNvPr id="10" name="TextBox 10"/>
          <p:cNvSpPr txBox="1"/>
          <p:nvPr/>
        </p:nvSpPr>
        <p:spPr>
          <a:xfrm>
            <a:off x="2309317" y="5617351"/>
            <a:ext cx="6301283" cy="592470"/>
          </a:xfrm>
          <a:prstGeom prst="rect">
            <a:avLst/>
          </a:prstGeom>
        </p:spPr>
        <p:txBody>
          <a:bodyPr wrap="square" lIns="0" tIns="0" rIns="0" bIns="0" rtlCol="0" anchor="t">
            <a:spAutoFit/>
          </a:bodyPr>
          <a:lstStyle/>
          <a:p>
            <a:pPr>
              <a:lnSpc>
                <a:spcPts val="4759"/>
              </a:lnSpc>
              <a:spcBef>
                <a:spcPct val="0"/>
              </a:spcBef>
            </a:pPr>
            <a:r>
              <a:rPr lang="en-US" sz="3399" dirty="0">
                <a:solidFill>
                  <a:srgbClr val="FFFFFF"/>
                </a:solidFill>
                <a:latin typeface="Nunito Sans"/>
              </a:rPr>
              <a:t>norman.rohner@all-digital.org</a:t>
            </a:r>
          </a:p>
        </p:txBody>
      </p:sp>
      <p:sp>
        <p:nvSpPr>
          <p:cNvPr id="11" name="TextBox 11"/>
          <p:cNvSpPr txBox="1"/>
          <p:nvPr/>
        </p:nvSpPr>
        <p:spPr>
          <a:xfrm>
            <a:off x="2309317" y="6369191"/>
            <a:ext cx="8403066" cy="580390"/>
          </a:xfrm>
          <a:prstGeom prst="rect">
            <a:avLst/>
          </a:prstGeom>
        </p:spPr>
        <p:txBody>
          <a:bodyPr lIns="0" tIns="0" rIns="0" bIns="0" rtlCol="0" anchor="t">
            <a:spAutoFit/>
          </a:bodyPr>
          <a:lstStyle/>
          <a:p>
            <a:pPr>
              <a:lnSpc>
                <a:spcPts val="4759"/>
              </a:lnSpc>
              <a:spcBef>
                <a:spcPct val="0"/>
              </a:spcBef>
            </a:pPr>
            <a:r>
              <a:rPr lang="en-US" sz="3399">
                <a:solidFill>
                  <a:srgbClr val="FFFFFF"/>
                </a:solidFill>
                <a:latin typeface="Nunito Sans"/>
              </a:rPr>
              <a:t>Rue du Commerce 123, 1000 Brussels</a:t>
            </a:r>
          </a:p>
        </p:txBody>
      </p:sp>
      <p:sp>
        <p:nvSpPr>
          <p:cNvPr id="12" name="Freeform 12"/>
          <p:cNvSpPr/>
          <p:nvPr/>
        </p:nvSpPr>
        <p:spPr>
          <a:xfrm>
            <a:off x="11561803" y="1028700"/>
            <a:ext cx="4911305" cy="1329206"/>
          </a:xfrm>
          <a:custGeom>
            <a:avLst/>
            <a:gdLst/>
            <a:ahLst/>
            <a:cxnLst/>
            <a:rect l="l" t="t" r="r" b="b"/>
            <a:pathLst>
              <a:path w="4911305" h="1329206">
                <a:moveTo>
                  <a:pt x="0" y="0"/>
                </a:moveTo>
                <a:lnTo>
                  <a:pt x="4911305" y="0"/>
                </a:lnTo>
                <a:lnTo>
                  <a:pt x="4911305" y="1329206"/>
                </a:lnTo>
                <a:lnTo>
                  <a:pt x="0" y="1329206"/>
                </a:lnTo>
                <a:lnTo>
                  <a:pt x="0" y="0"/>
                </a:lnTo>
                <a:close/>
              </a:path>
            </a:pathLst>
          </a:custGeom>
          <a:blipFill>
            <a:blip r:embed="rId9"/>
            <a:stretch>
              <a:fillRect/>
            </a:stretch>
          </a:blipFill>
        </p:spPr>
        <p:txBody>
          <a:bodyPr/>
          <a:lstStyle/>
          <a:p>
            <a:endParaRPr lang="en-US"/>
          </a:p>
        </p:txBody>
      </p:sp>
      <p:sp>
        <p:nvSpPr>
          <p:cNvPr id="13" name="Freeform 13"/>
          <p:cNvSpPr/>
          <p:nvPr/>
        </p:nvSpPr>
        <p:spPr>
          <a:xfrm>
            <a:off x="11374806" y="3080397"/>
            <a:ext cx="5285298" cy="5285298"/>
          </a:xfrm>
          <a:custGeom>
            <a:avLst/>
            <a:gdLst/>
            <a:ahLst/>
            <a:cxnLst/>
            <a:rect l="l" t="t" r="r" b="b"/>
            <a:pathLst>
              <a:path w="5285298" h="5285298">
                <a:moveTo>
                  <a:pt x="0" y="0"/>
                </a:moveTo>
                <a:lnTo>
                  <a:pt x="5285298" y="0"/>
                </a:lnTo>
                <a:lnTo>
                  <a:pt x="5285298" y="5285299"/>
                </a:lnTo>
                <a:lnTo>
                  <a:pt x="0" y="528529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ysDot"/>
            <a:miter/>
          </a:ln>
        </p:spPr>
        <p:txBody>
          <a:bodyPr/>
          <a:lstStyle/>
          <a:p>
            <a:endParaRPr lang="en-US"/>
          </a:p>
        </p:txBody>
      </p:sp>
      <p:grpSp>
        <p:nvGrpSpPr>
          <p:cNvPr id="14" name="Group 14"/>
          <p:cNvGrpSpPr/>
          <p:nvPr/>
        </p:nvGrpSpPr>
        <p:grpSpPr>
          <a:xfrm>
            <a:off x="12324913" y="4030504"/>
            <a:ext cx="3385084" cy="3385084"/>
            <a:chOff x="0" y="0"/>
            <a:chExt cx="4513445" cy="4513445"/>
          </a:xfrm>
        </p:grpSpPr>
        <p:sp>
          <p:nvSpPr>
            <p:cNvPr id="15" name="Freeform 15"/>
            <p:cNvSpPr/>
            <p:nvPr/>
          </p:nvSpPr>
          <p:spPr>
            <a:xfrm>
              <a:off x="0" y="0"/>
              <a:ext cx="4513445" cy="4513445"/>
            </a:xfrm>
            <a:custGeom>
              <a:avLst/>
              <a:gdLst/>
              <a:ahLst/>
              <a:cxnLst/>
              <a:rect l="l" t="t" r="r" b="b"/>
              <a:pathLst>
                <a:path w="4513445" h="4513445">
                  <a:moveTo>
                    <a:pt x="0" y="0"/>
                  </a:moveTo>
                  <a:lnTo>
                    <a:pt x="4513445" y="0"/>
                  </a:lnTo>
                  <a:lnTo>
                    <a:pt x="4513445" y="4513445"/>
                  </a:lnTo>
                  <a:lnTo>
                    <a:pt x="0" y="45134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a:extLst>
              <a:ext uri="{FF2B5EF4-FFF2-40B4-BE49-F238E27FC236}">
                <a16:creationId xmlns:a16="http://schemas.microsoft.com/office/drawing/2014/main" id="{6A4D9A26-B6FD-BAED-8240-E0FB2DAE6EBE}"/>
              </a:ext>
            </a:extLst>
          </p:cNvPr>
          <p:cNvSpPr>
            <a:spLocks/>
          </p:cNvSpPr>
          <p:nvPr/>
        </p:nvSpPr>
        <p:spPr>
          <a:xfrm>
            <a:off x="-5074" y="0"/>
            <a:ext cx="18293073" cy="10287000"/>
          </a:xfrm>
          <a:custGeom>
            <a:avLst/>
            <a:gdLst/>
            <a:ahLst/>
            <a:cxnLst/>
            <a:rect l="l" t="t" r="r" b="b"/>
            <a:pathLst>
              <a:path w="2351687" h="270933">
                <a:moveTo>
                  <a:pt x="0" y="0"/>
                </a:moveTo>
                <a:lnTo>
                  <a:pt x="2351687" y="0"/>
                </a:lnTo>
                <a:lnTo>
                  <a:pt x="2351687" y="270933"/>
                </a:lnTo>
                <a:lnTo>
                  <a:pt x="0" y="270933"/>
                </a:lnTo>
                <a:close/>
              </a:path>
            </a:pathLst>
          </a:custGeom>
          <a:gradFill flip="none" rotWithShape="1">
            <a:gsLst>
              <a:gs pos="44000">
                <a:srgbClr val="D32C7E"/>
              </a:gs>
              <a:gs pos="88000">
                <a:srgbClr val="30267E"/>
              </a:gs>
              <a:gs pos="11000">
                <a:schemeClr val="accent6">
                  <a:lumMod val="100000"/>
                </a:schemeClr>
              </a:gs>
            </a:gsLst>
            <a:path path="circle">
              <a:fillToRect l="100000" t="100000"/>
            </a:path>
            <a:tileRect r="-100000" b="-100000"/>
          </a:gradFill>
        </p:spPr>
        <p:txBody>
          <a:bodyPr/>
          <a:lstStyle/>
          <a:p>
            <a:endParaRPr lang="en-US"/>
          </a:p>
        </p:txBody>
      </p:sp>
      <p:sp>
        <p:nvSpPr>
          <p:cNvPr id="14" name="TextBox 13">
            <a:extLst>
              <a:ext uri="{FF2B5EF4-FFF2-40B4-BE49-F238E27FC236}">
                <a16:creationId xmlns:a16="http://schemas.microsoft.com/office/drawing/2014/main" id="{492221B6-5A55-E63E-A469-F5FB363BF352}"/>
              </a:ext>
            </a:extLst>
          </p:cNvPr>
          <p:cNvSpPr txBox="1"/>
          <p:nvPr/>
        </p:nvSpPr>
        <p:spPr>
          <a:xfrm>
            <a:off x="1705964" y="1469693"/>
            <a:ext cx="2667000" cy="3785652"/>
          </a:xfrm>
          <a:prstGeom prst="rect">
            <a:avLst/>
          </a:prstGeom>
          <a:noFill/>
        </p:spPr>
        <p:txBody>
          <a:bodyPr wrap="square" rtlCol="0">
            <a:spAutoFit/>
          </a:bodyPr>
          <a:lstStyle/>
          <a:p>
            <a:r>
              <a:rPr lang="en-US" sz="8000" b="1" dirty="0">
                <a:solidFill>
                  <a:schemeClr val="bg1"/>
                </a:solidFill>
                <a:latin typeface="Proxima Nova Rg" panose="02000506030000020004" pitchFamily="2" charset="0"/>
              </a:rPr>
              <a:t>WHO WE ARE</a:t>
            </a:r>
          </a:p>
        </p:txBody>
      </p:sp>
      <p:sp>
        <p:nvSpPr>
          <p:cNvPr id="4" name="TextBox 3">
            <a:extLst>
              <a:ext uri="{FF2B5EF4-FFF2-40B4-BE49-F238E27FC236}">
                <a16:creationId xmlns:a16="http://schemas.microsoft.com/office/drawing/2014/main" id="{FB3ECD11-F00D-4050-19ED-1A4B749274CA}"/>
              </a:ext>
            </a:extLst>
          </p:cNvPr>
          <p:cNvSpPr txBox="1"/>
          <p:nvPr/>
        </p:nvSpPr>
        <p:spPr>
          <a:xfrm>
            <a:off x="1705964" y="5600700"/>
            <a:ext cx="7133236" cy="2769989"/>
          </a:xfrm>
          <a:prstGeom prst="rect">
            <a:avLst/>
          </a:prstGeom>
        </p:spPr>
        <p:txBody>
          <a:bodyPr wrap="square" lIns="0" tIns="0" rIns="0" bIns="0" rtlCol="0" anchor="t">
            <a:spAutoFit/>
          </a:bodyPr>
          <a:lstStyle/>
          <a:p>
            <a:pPr>
              <a:spcBef>
                <a:spcPct val="0"/>
              </a:spcBef>
            </a:pPr>
            <a:r>
              <a:rPr lang="en-US" sz="3000" dirty="0">
                <a:solidFill>
                  <a:schemeClr val="bg1"/>
                </a:solidFill>
                <a:latin typeface="Proxima Nova Rg"/>
              </a:rPr>
              <a:t>We are a leading pan-European association based in Brussels, representing </a:t>
            </a:r>
            <a:r>
              <a:rPr lang="en-US" sz="3000" b="1" dirty="0">
                <a:solidFill>
                  <a:schemeClr val="bg1"/>
                </a:solidFill>
                <a:latin typeface="Proxima Nova Rg"/>
              </a:rPr>
              <a:t>100+ member </a:t>
            </a:r>
            <a:r>
              <a:rPr lang="en-US" sz="3000" b="1" dirty="0" err="1">
                <a:solidFill>
                  <a:schemeClr val="bg1"/>
                </a:solidFill>
                <a:latin typeface="Proxima Nova Rg"/>
              </a:rPr>
              <a:t>organisations</a:t>
            </a:r>
            <a:r>
              <a:rPr lang="en-US" sz="3000" b="1" dirty="0">
                <a:solidFill>
                  <a:schemeClr val="bg1"/>
                </a:solidFill>
                <a:latin typeface="Proxima Nova Rg"/>
              </a:rPr>
              <a:t> </a:t>
            </a:r>
            <a:r>
              <a:rPr lang="en-US" sz="3000" dirty="0">
                <a:solidFill>
                  <a:schemeClr val="bg1"/>
                </a:solidFill>
                <a:latin typeface="Proxima Nova Rg"/>
              </a:rPr>
              <a:t>that work with </a:t>
            </a:r>
            <a:r>
              <a:rPr lang="en-US" sz="3000" b="1" dirty="0">
                <a:solidFill>
                  <a:schemeClr val="bg1"/>
                </a:solidFill>
                <a:latin typeface="Proxima Nova Rg"/>
              </a:rPr>
              <a:t>25,000 digital competence centers</a:t>
            </a:r>
            <a:r>
              <a:rPr lang="en-US" sz="3000" dirty="0">
                <a:solidFill>
                  <a:schemeClr val="bg1"/>
                </a:solidFill>
                <a:latin typeface="Proxima Nova Rg"/>
              </a:rPr>
              <a:t>, providing training and advice to </a:t>
            </a:r>
            <a:r>
              <a:rPr lang="en-US" sz="3000" b="1" dirty="0">
                <a:solidFill>
                  <a:schemeClr val="bg1"/>
                </a:solidFill>
                <a:latin typeface="Proxima Nova Rg"/>
              </a:rPr>
              <a:t>2.3 million people in Europe every year.</a:t>
            </a:r>
          </a:p>
        </p:txBody>
      </p:sp>
      <p:sp>
        <p:nvSpPr>
          <p:cNvPr id="10" name="TextBox 9">
            <a:extLst>
              <a:ext uri="{FF2B5EF4-FFF2-40B4-BE49-F238E27FC236}">
                <a16:creationId xmlns:a16="http://schemas.microsoft.com/office/drawing/2014/main" id="{6AC96C8A-3521-C986-677B-6F996FB1B979}"/>
              </a:ext>
            </a:extLst>
          </p:cNvPr>
          <p:cNvSpPr txBox="1"/>
          <p:nvPr/>
        </p:nvSpPr>
        <p:spPr>
          <a:xfrm>
            <a:off x="11333090" y="2507040"/>
            <a:ext cx="4277133" cy="1569660"/>
          </a:xfrm>
          <a:prstGeom prst="rect">
            <a:avLst/>
          </a:prstGeom>
          <a:noFill/>
        </p:spPr>
        <p:txBody>
          <a:bodyPr wrap="none" rtlCol="0">
            <a:spAutoFit/>
          </a:bodyPr>
          <a:lstStyle/>
          <a:p>
            <a:r>
              <a:rPr lang="en-US" sz="9600" b="1" dirty="0">
                <a:solidFill>
                  <a:schemeClr val="bg1"/>
                </a:solidFill>
                <a:latin typeface="Proxima Nova Rg" panose="02000506030000020004" pitchFamily="2" charset="0"/>
                <a:ea typeface="Raleway"/>
                <a:cs typeface="Raleway"/>
                <a:sym typeface="Raleway"/>
              </a:rPr>
              <a:t>25 000</a:t>
            </a:r>
            <a:endParaRPr lang="fr" sz="9600" b="1" dirty="0">
              <a:solidFill>
                <a:schemeClr val="bg1"/>
              </a:solidFill>
              <a:latin typeface="Proxima Nova Rg" panose="02000506030000020004" pitchFamily="2" charset="0"/>
              <a:ea typeface="Raleway"/>
              <a:cs typeface="Raleway"/>
              <a:sym typeface="Raleway"/>
            </a:endParaRPr>
          </a:p>
        </p:txBody>
      </p:sp>
      <p:sp>
        <p:nvSpPr>
          <p:cNvPr id="11" name="TextBox 10">
            <a:extLst>
              <a:ext uri="{FF2B5EF4-FFF2-40B4-BE49-F238E27FC236}">
                <a16:creationId xmlns:a16="http://schemas.microsoft.com/office/drawing/2014/main" id="{C9E1BE91-6FA8-D156-D4D8-DD30EE4BA209}"/>
              </a:ext>
            </a:extLst>
          </p:cNvPr>
          <p:cNvSpPr txBox="1"/>
          <p:nvPr/>
        </p:nvSpPr>
        <p:spPr>
          <a:xfrm>
            <a:off x="10495726" y="4000500"/>
            <a:ext cx="5886548" cy="553998"/>
          </a:xfrm>
          <a:prstGeom prst="rect">
            <a:avLst/>
          </a:prstGeom>
          <a:noFill/>
        </p:spPr>
        <p:txBody>
          <a:bodyPr wrap="square" rtlCol="0">
            <a:spAutoFit/>
          </a:bodyPr>
          <a:lstStyle/>
          <a:p>
            <a:r>
              <a:rPr lang="en-US" sz="3000" dirty="0">
                <a:solidFill>
                  <a:schemeClr val="bg1"/>
                </a:solidFill>
                <a:latin typeface="Proxima Nova Rg"/>
              </a:rPr>
              <a:t>DIGITAL COMPETENCE CENTERS</a:t>
            </a:r>
            <a:endParaRPr lang="en-US" sz="3000" dirty="0">
              <a:solidFill>
                <a:schemeClr val="bg1"/>
              </a:solidFill>
            </a:endParaRPr>
          </a:p>
        </p:txBody>
      </p:sp>
      <p:sp>
        <p:nvSpPr>
          <p:cNvPr id="21" name="TextBox 20">
            <a:extLst>
              <a:ext uri="{FF2B5EF4-FFF2-40B4-BE49-F238E27FC236}">
                <a16:creationId xmlns:a16="http://schemas.microsoft.com/office/drawing/2014/main" id="{66775E58-1820-BCB8-4808-BE7ED702415D}"/>
              </a:ext>
            </a:extLst>
          </p:cNvPr>
          <p:cNvSpPr txBox="1"/>
          <p:nvPr/>
        </p:nvSpPr>
        <p:spPr>
          <a:xfrm>
            <a:off x="10528383" y="5555040"/>
            <a:ext cx="6093335" cy="1569660"/>
          </a:xfrm>
          <a:prstGeom prst="rect">
            <a:avLst/>
          </a:prstGeom>
          <a:noFill/>
        </p:spPr>
        <p:txBody>
          <a:bodyPr wrap="none" rtlCol="0">
            <a:spAutoFit/>
          </a:bodyPr>
          <a:lstStyle/>
          <a:p>
            <a:r>
              <a:rPr lang="en-US" sz="9600" b="1" dirty="0">
                <a:solidFill>
                  <a:schemeClr val="bg1"/>
                </a:solidFill>
                <a:latin typeface="Proxima Nova Rg" panose="02000506030000020004" pitchFamily="2" charset="0"/>
                <a:ea typeface="Raleway"/>
                <a:cs typeface="Raleway"/>
                <a:sym typeface="Raleway"/>
              </a:rPr>
              <a:t>2 300 000</a:t>
            </a:r>
            <a:endParaRPr lang="fr" sz="9600" b="1" dirty="0">
              <a:solidFill>
                <a:schemeClr val="bg1"/>
              </a:solidFill>
              <a:latin typeface="Proxima Nova Rg" panose="02000506030000020004" pitchFamily="2" charset="0"/>
              <a:ea typeface="Raleway"/>
              <a:cs typeface="Raleway"/>
              <a:sym typeface="Raleway"/>
            </a:endParaRPr>
          </a:p>
        </p:txBody>
      </p:sp>
      <p:sp>
        <p:nvSpPr>
          <p:cNvPr id="25" name="TextBox 24">
            <a:extLst>
              <a:ext uri="{FF2B5EF4-FFF2-40B4-BE49-F238E27FC236}">
                <a16:creationId xmlns:a16="http://schemas.microsoft.com/office/drawing/2014/main" id="{26F37DCF-5514-B069-0AD7-4ACFF13F543C}"/>
              </a:ext>
            </a:extLst>
          </p:cNvPr>
          <p:cNvSpPr txBox="1"/>
          <p:nvPr/>
        </p:nvSpPr>
        <p:spPr>
          <a:xfrm>
            <a:off x="10407404" y="7027902"/>
            <a:ext cx="6128506" cy="553998"/>
          </a:xfrm>
          <a:prstGeom prst="rect">
            <a:avLst/>
          </a:prstGeom>
          <a:noFill/>
        </p:spPr>
        <p:txBody>
          <a:bodyPr wrap="square" rtlCol="0">
            <a:spAutoFit/>
          </a:bodyPr>
          <a:lstStyle/>
          <a:p>
            <a:r>
              <a:rPr lang="en-US" sz="3000" dirty="0">
                <a:solidFill>
                  <a:schemeClr val="bg1"/>
                </a:solidFill>
                <a:latin typeface="Proxima Nova Rg"/>
              </a:rPr>
              <a:t>PEOPLE SUPPORTED EVERY YEAR</a:t>
            </a:r>
            <a:endParaRPr lang="en-US" sz="3000" dirty="0">
              <a:solidFill>
                <a:schemeClr val="bg1"/>
              </a:solidFill>
            </a:endParaRPr>
          </a:p>
        </p:txBody>
      </p:sp>
      <p:cxnSp>
        <p:nvCxnSpPr>
          <p:cNvPr id="26" name="Straight Connector 25">
            <a:extLst>
              <a:ext uri="{FF2B5EF4-FFF2-40B4-BE49-F238E27FC236}">
                <a16:creationId xmlns:a16="http://schemas.microsoft.com/office/drawing/2014/main" id="{7980F4F1-383D-BAF0-383F-6E421621AA2D}"/>
              </a:ext>
            </a:extLst>
          </p:cNvPr>
          <p:cNvCxnSpPr/>
          <p:nvPr/>
        </p:nvCxnSpPr>
        <p:spPr>
          <a:xfrm>
            <a:off x="10528383" y="5143500"/>
            <a:ext cx="60075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13">
            <a:extLst>
              <a:ext uri="{FF2B5EF4-FFF2-40B4-BE49-F238E27FC236}">
                <a16:creationId xmlns:a16="http://schemas.microsoft.com/office/drawing/2014/main" id="{B8CF2DFC-580A-EADC-828B-B20173F84D7A}"/>
              </a:ext>
            </a:extLst>
          </p:cNvPr>
          <p:cNvSpPr/>
          <p:nvPr/>
        </p:nvSpPr>
        <p:spPr>
          <a:xfrm>
            <a:off x="6896125" y="9248283"/>
            <a:ext cx="4490674" cy="492103"/>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2"/>
            <a:stretch>
              <a:fillRect/>
            </a:stretch>
          </a:blipFill>
        </p:spPr>
        <p:txBody>
          <a:bodyPr/>
          <a:lstStyle/>
          <a:p>
            <a:endParaRPr lang="en-US"/>
          </a:p>
        </p:txBody>
      </p:sp>
      <p:sp>
        <p:nvSpPr>
          <p:cNvPr id="28" name="TextBox 27">
            <a:extLst>
              <a:ext uri="{FF2B5EF4-FFF2-40B4-BE49-F238E27FC236}">
                <a16:creationId xmlns:a16="http://schemas.microsoft.com/office/drawing/2014/main" id="{1C2C58CC-90BD-B9E9-48F9-EA1BFB3B6FE9}"/>
              </a:ext>
            </a:extLst>
          </p:cNvPr>
          <p:cNvSpPr txBox="1"/>
          <p:nvPr/>
        </p:nvSpPr>
        <p:spPr>
          <a:xfrm>
            <a:off x="1705964" y="11732403"/>
            <a:ext cx="7133236" cy="2769989"/>
          </a:xfrm>
          <a:prstGeom prst="rect">
            <a:avLst/>
          </a:prstGeom>
        </p:spPr>
        <p:txBody>
          <a:bodyPr wrap="square" lIns="0" tIns="0" rIns="0" bIns="0" rtlCol="0" anchor="t">
            <a:spAutoFit/>
          </a:bodyPr>
          <a:lstStyle/>
          <a:p>
            <a:pPr>
              <a:spcBef>
                <a:spcPct val="0"/>
              </a:spcBef>
            </a:pPr>
            <a:r>
              <a:rPr lang="en-US" sz="3000" dirty="0">
                <a:solidFill>
                  <a:schemeClr val="bg1"/>
                </a:solidFill>
                <a:latin typeface="Proxima Nova Rg"/>
              </a:rPr>
              <a:t>We are a leading pan-European association based in Brussels, representing 84 member </a:t>
            </a:r>
            <a:r>
              <a:rPr lang="en-US" sz="3000" dirty="0" err="1">
                <a:solidFill>
                  <a:schemeClr val="bg1"/>
                </a:solidFill>
                <a:latin typeface="Proxima Nova Rg"/>
              </a:rPr>
              <a:t>organisations</a:t>
            </a:r>
            <a:r>
              <a:rPr lang="en-US" sz="3000" dirty="0">
                <a:solidFill>
                  <a:schemeClr val="bg1"/>
                </a:solidFill>
                <a:latin typeface="Proxima Nova Rg"/>
              </a:rPr>
              <a:t> that work with 25,000 digital competence centers, providing training and advice to 1.6 million people in Europe every year.</a:t>
            </a:r>
          </a:p>
        </p:txBody>
      </p:sp>
      <p:sp>
        <p:nvSpPr>
          <p:cNvPr id="29" name="TextBox 28">
            <a:extLst>
              <a:ext uri="{FF2B5EF4-FFF2-40B4-BE49-F238E27FC236}">
                <a16:creationId xmlns:a16="http://schemas.microsoft.com/office/drawing/2014/main" id="{D4382655-4BC3-8AA0-1DDF-E1772662EBC0}"/>
              </a:ext>
            </a:extLst>
          </p:cNvPr>
          <p:cNvSpPr txBox="1"/>
          <p:nvPr/>
        </p:nvSpPr>
        <p:spPr>
          <a:xfrm>
            <a:off x="10528383" y="11686743"/>
            <a:ext cx="5886548" cy="1569660"/>
          </a:xfrm>
          <a:prstGeom prst="rect">
            <a:avLst/>
          </a:prstGeom>
          <a:noFill/>
        </p:spPr>
        <p:txBody>
          <a:bodyPr wrap="none" rtlCol="0">
            <a:spAutoFit/>
          </a:bodyPr>
          <a:lstStyle/>
          <a:p>
            <a:r>
              <a:rPr lang="en-US" sz="9600" b="1" dirty="0">
                <a:solidFill>
                  <a:schemeClr val="bg1"/>
                </a:solidFill>
                <a:latin typeface="Proxima Nova Rg" panose="02000506030000020004" pitchFamily="2" charset="0"/>
                <a:ea typeface="Raleway"/>
                <a:cs typeface="Raleway"/>
                <a:sym typeface="Raleway"/>
              </a:rPr>
              <a:t>1 600 000</a:t>
            </a:r>
            <a:endParaRPr lang="fr" sz="9600" b="1" dirty="0">
              <a:solidFill>
                <a:schemeClr val="bg1"/>
              </a:solidFill>
              <a:latin typeface="Proxima Nova Rg" panose="02000506030000020004" pitchFamily="2" charset="0"/>
              <a:ea typeface="Raleway"/>
              <a:cs typeface="Raleway"/>
              <a:sym typeface="Raleway"/>
            </a:endParaRPr>
          </a:p>
        </p:txBody>
      </p:sp>
      <p:sp>
        <p:nvSpPr>
          <p:cNvPr id="30" name="TextBox 29">
            <a:extLst>
              <a:ext uri="{FF2B5EF4-FFF2-40B4-BE49-F238E27FC236}">
                <a16:creationId xmlns:a16="http://schemas.microsoft.com/office/drawing/2014/main" id="{4F16538A-4786-93F4-9332-CE91DAB768A2}"/>
              </a:ext>
            </a:extLst>
          </p:cNvPr>
          <p:cNvSpPr txBox="1"/>
          <p:nvPr/>
        </p:nvSpPr>
        <p:spPr>
          <a:xfrm>
            <a:off x="10407404" y="13159605"/>
            <a:ext cx="6128506" cy="553998"/>
          </a:xfrm>
          <a:prstGeom prst="rect">
            <a:avLst/>
          </a:prstGeom>
          <a:noFill/>
        </p:spPr>
        <p:txBody>
          <a:bodyPr wrap="square" rtlCol="0">
            <a:spAutoFit/>
          </a:bodyPr>
          <a:lstStyle/>
          <a:p>
            <a:r>
              <a:rPr lang="en-US" sz="3000" dirty="0">
                <a:solidFill>
                  <a:schemeClr val="bg1"/>
                </a:solidFill>
                <a:latin typeface="Proxima Nova Rg"/>
              </a:rPr>
              <a:t>PEOPLE SUPPORTED EVERY YEAR</a:t>
            </a:r>
            <a:endParaRPr lang="en-US" sz="3000" dirty="0">
              <a:solidFill>
                <a:schemeClr val="bg1"/>
              </a:solidFill>
            </a:endParaRPr>
          </a:p>
        </p:txBody>
      </p:sp>
      <p:sp>
        <p:nvSpPr>
          <p:cNvPr id="31" name="Freeform 13">
            <a:extLst>
              <a:ext uri="{FF2B5EF4-FFF2-40B4-BE49-F238E27FC236}">
                <a16:creationId xmlns:a16="http://schemas.microsoft.com/office/drawing/2014/main" id="{FBD16035-FEE6-D9BB-8CD8-A1EFB4455E52}"/>
              </a:ext>
            </a:extLst>
          </p:cNvPr>
          <p:cNvSpPr/>
          <p:nvPr/>
        </p:nvSpPr>
        <p:spPr>
          <a:xfrm>
            <a:off x="6896125" y="15379986"/>
            <a:ext cx="4490674" cy="492103"/>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2"/>
            <a:stretch>
              <a:fillRect/>
            </a:stretch>
          </a:blipFill>
        </p:spPr>
        <p:txBody>
          <a:bodyPr/>
          <a:lstStyle/>
          <a:p>
            <a:endParaRPr lang="en-US"/>
          </a:p>
        </p:txBody>
      </p:sp>
      <p:sp>
        <p:nvSpPr>
          <p:cNvPr id="32" name="Freeform 10">
            <a:extLst>
              <a:ext uri="{FF2B5EF4-FFF2-40B4-BE49-F238E27FC236}">
                <a16:creationId xmlns:a16="http://schemas.microsoft.com/office/drawing/2014/main" id="{8FC2AB06-E3B9-969E-CE7C-429DDE05E38F}"/>
              </a:ext>
            </a:extLst>
          </p:cNvPr>
          <p:cNvSpPr>
            <a:spLocks/>
          </p:cNvSpPr>
          <p:nvPr/>
        </p:nvSpPr>
        <p:spPr>
          <a:xfrm>
            <a:off x="-5073" y="11292352"/>
            <a:ext cx="3661176" cy="5126351"/>
          </a:xfrm>
          <a:custGeom>
            <a:avLst/>
            <a:gdLst/>
            <a:ahLst/>
            <a:cxnLst/>
            <a:rect l="l" t="t" r="r" b="b"/>
            <a:pathLst>
              <a:path w="2351687" h="270933">
                <a:moveTo>
                  <a:pt x="0" y="0"/>
                </a:moveTo>
                <a:lnTo>
                  <a:pt x="2351687" y="0"/>
                </a:lnTo>
                <a:lnTo>
                  <a:pt x="2351687" y="270933"/>
                </a:lnTo>
                <a:lnTo>
                  <a:pt x="0" y="270933"/>
                </a:lnTo>
                <a:close/>
              </a:path>
            </a:pathLst>
          </a:custGeom>
          <a:solidFill>
            <a:srgbClr val="D32C7E"/>
          </a:solidFill>
        </p:spPr>
        <p:txBody>
          <a:bodyPr/>
          <a:lstStyle/>
          <a:p>
            <a:endParaRPr lang="en-US"/>
          </a:p>
        </p:txBody>
      </p:sp>
      <p:sp>
        <p:nvSpPr>
          <p:cNvPr id="33" name="Freeform 10">
            <a:extLst>
              <a:ext uri="{FF2B5EF4-FFF2-40B4-BE49-F238E27FC236}">
                <a16:creationId xmlns:a16="http://schemas.microsoft.com/office/drawing/2014/main" id="{00F43938-6E0E-862B-7049-41126FF9B4C5}"/>
              </a:ext>
            </a:extLst>
          </p:cNvPr>
          <p:cNvSpPr>
            <a:spLocks/>
          </p:cNvSpPr>
          <p:nvPr/>
        </p:nvSpPr>
        <p:spPr>
          <a:xfrm>
            <a:off x="3663637" y="11675749"/>
            <a:ext cx="3661176" cy="5126351"/>
          </a:xfrm>
          <a:custGeom>
            <a:avLst/>
            <a:gdLst/>
            <a:ahLst/>
            <a:cxnLst/>
            <a:rect l="l" t="t" r="r" b="b"/>
            <a:pathLst>
              <a:path w="2351687" h="270933">
                <a:moveTo>
                  <a:pt x="0" y="0"/>
                </a:moveTo>
                <a:lnTo>
                  <a:pt x="2351687" y="0"/>
                </a:lnTo>
                <a:lnTo>
                  <a:pt x="2351687" y="270933"/>
                </a:lnTo>
                <a:lnTo>
                  <a:pt x="0" y="270933"/>
                </a:lnTo>
                <a:close/>
              </a:path>
            </a:pathLst>
          </a:custGeom>
          <a:solidFill>
            <a:srgbClr val="459DDE"/>
          </a:solidFill>
        </p:spPr>
        <p:txBody>
          <a:bodyPr/>
          <a:lstStyle/>
          <a:p>
            <a:endParaRPr lang="en-US"/>
          </a:p>
        </p:txBody>
      </p:sp>
      <p:sp>
        <p:nvSpPr>
          <p:cNvPr id="34" name="Freeform 10">
            <a:extLst>
              <a:ext uri="{FF2B5EF4-FFF2-40B4-BE49-F238E27FC236}">
                <a16:creationId xmlns:a16="http://schemas.microsoft.com/office/drawing/2014/main" id="{4B5A65F6-C672-9678-2501-88C4B24E7CAA}"/>
              </a:ext>
            </a:extLst>
          </p:cNvPr>
          <p:cNvSpPr>
            <a:spLocks/>
          </p:cNvSpPr>
          <p:nvPr/>
        </p:nvSpPr>
        <p:spPr>
          <a:xfrm>
            <a:off x="7324813" y="12056749"/>
            <a:ext cx="3661176" cy="5126351"/>
          </a:xfrm>
          <a:custGeom>
            <a:avLst/>
            <a:gdLst/>
            <a:ahLst/>
            <a:cxnLst/>
            <a:rect l="l" t="t" r="r" b="b"/>
            <a:pathLst>
              <a:path w="2351687" h="270933">
                <a:moveTo>
                  <a:pt x="0" y="0"/>
                </a:moveTo>
                <a:lnTo>
                  <a:pt x="2351687" y="0"/>
                </a:lnTo>
                <a:lnTo>
                  <a:pt x="2351687" y="270933"/>
                </a:lnTo>
                <a:lnTo>
                  <a:pt x="0" y="270933"/>
                </a:lnTo>
                <a:close/>
              </a:path>
            </a:pathLst>
          </a:custGeom>
          <a:solidFill>
            <a:srgbClr val="30267E"/>
          </a:solidFill>
        </p:spPr>
        <p:txBody>
          <a:bodyPr/>
          <a:lstStyle/>
          <a:p>
            <a:endParaRPr lang="en-US"/>
          </a:p>
        </p:txBody>
      </p:sp>
      <p:sp>
        <p:nvSpPr>
          <p:cNvPr id="35" name="Freeform 10">
            <a:extLst>
              <a:ext uri="{FF2B5EF4-FFF2-40B4-BE49-F238E27FC236}">
                <a16:creationId xmlns:a16="http://schemas.microsoft.com/office/drawing/2014/main" id="{9115364F-CCA5-3C79-B6DC-C5142FA15964}"/>
              </a:ext>
            </a:extLst>
          </p:cNvPr>
          <p:cNvSpPr>
            <a:spLocks/>
          </p:cNvSpPr>
          <p:nvPr/>
        </p:nvSpPr>
        <p:spPr>
          <a:xfrm>
            <a:off x="10965649" y="12437749"/>
            <a:ext cx="3661176" cy="5126351"/>
          </a:xfrm>
          <a:custGeom>
            <a:avLst/>
            <a:gdLst/>
            <a:ahLst/>
            <a:cxnLst/>
            <a:rect l="l" t="t" r="r" b="b"/>
            <a:pathLst>
              <a:path w="2351687" h="270933">
                <a:moveTo>
                  <a:pt x="0" y="0"/>
                </a:moveTo>
                <a:lnTo>
                  <a:pt x="2351687" y="0"/>
                </a:lnTo>
                <a:lnTo>
                  <a:pt x="2351687" y="270933"/>
                </a:lnTo>
                <a:lnTo>
                  <a:pt x="0" y="270933"/>
                </a:lnTo>
                <a:close/>
              </a:path>
            </a:pathLst>
          </a:custGeom>
          <a:solidFill>
            <a:srgbClr val="E08330"/>
          </a:solidFill>
        </p:spPr>
        <p:txBody>
          <a:bodyPr/>
          <a:lstStyle/>
          <a:p>
            <a:endParaRPr lang="en-US"/>
          </a:p>
        </p:txBody>
      </p:sp>
      <p:sp>
        <p:nvSpPr>
          <p:cNvPr id="36" name="Freeform 10">
            <a:extLst>
              <a:ext uri="{FF2B5EF4-FFF2-40B4-BE49-F238E27FC236}">
                <a16:creationId xmlns:a16="http://schemas.microsoft.com/office/drawing/2014/main" id="{0FC32A72-D4FA-7ED8-8F60-D12619D876D2}"/>
              </a:ext>
            </a:extLst>
          </p:cNvPr>
          <p:cNvSpPr>
            <a:spLocks/>
          </p:cNvSpPr>
          <p:nvPr/>
        </p:nvSpPr>
        <p:spPr>
          <a:xfrm>
            <a:off x="14626825" y="12818749"/>
            <a:ext cx="3661176" cy="5126351"/>
          </a:xfrm>
          <a:custGeom>
            <a:avLst/>
            <a:gdLst/>
            <a:ahLst/>
            <a:cxnLst/>
            <a:rect l="l" t="t" r="r" b="b"/>
            <a:pathLst>
              <a:path w="2351687" h="270933">
                <a:moveTo>
                  <a:pt x="0" y="0"/>
                </a:moveTo>
                <a:lnTo>
                  <a:pt x="2351687" y="0"/>
                </a:lnTo>
                <a:lnTo>
                  <a:pt x="2351687" y="270933"/>
                </a:lnTo>
                <a:lnTo>
                  <a:pt x="0" y="270933"/>
                </a:lnTo>
                <a:close/>
              </a:path>
            </a:pathLst>
          </a:custGeom>
          <a:solidFill>
            <a:srgbClr val="D02D26"/>
          </a:solidFill>
        </p:spPr>
        <p:txBody>
          <a:bodyPr/>
          <a:lstStyle/>
          <a:p>
            <a:endParaRPr lang="en-US"/>
          </a:p>
        </p:txBody>
      </p:sp>
      <p:sp>
        <p:nvSpPr>
          <p:cNvPr id="37" name="TextBox 36">
            <a:extLst>
              <a:ext uri="{FF2B5EF4-FFF2-40B4-BE49-F238E27FC236}">
                <a16:creationId xmlns:a16="http://schemas.microsoft.com/office/drawing/2014/main" id="{C579AF7E-CBF6-9B98-9967-6DE954B28365}"/>
              </a:ext>
            </a:extLst>
          </p:cNvPr>
          <p:cNvSpPr txBox="1"/>
          <p:nvPr/>
        </p:nvSpPr>
        <p:spPr>
          <a:xfrm>
            <a:off x="1028633" y="17596291"/>
            <a:ext cx="2133600" cy="1938992"/>
          </a:xfrm>
          <a:prstGeom prst="rect">
            <a:avLst/>
          </a:prstGeom>
          <a:noFill/>
        </p:spPr>
        <p:txBody>
          <a:bodyPr wrap="square" rtlCol="0">
            <a:spAutoFit/>
          </a:bodyPr>
          <a:lstStyle/>
          <a:p>
            <a:r>
              <a:rPr lang="en-US" sz="4000" dirty="0">
                <a:solidFill>
                  <a:schemeClr val="bg1"/>
                </a:solidFill>
                <a:latin typeface="Proxima Nova Light" panose="02000506030000020004" pitchFamily="2" charset="0"/>
              </a:rPr>
              <a:t>Basic </a:t>
            </a:r>
          </a:p>
          <a:p>
            <a:r>
              <a:rPr lang="en-US" sz="4000" dirty="0">
                <a:solidFill>
                  <a:schemeClr val="bg1"/>
                </a:solidFill>
                <a:latin typeface="Proxima Nova Light" panose="02000506030000020004" pitchFamily="2" charset="0"/>
              </a:rPr>
              <a:t>digital </a:t>
            </a:r>
          </a:p>
          <a:p>
            <a:r>
              <a:rPr lang="en-US" sz="4000" dirty="0">
                <a:solidFill>
                  <a:schemeClr val="bg1"/>
                </a:solidFill>
                <a:latin typeface="Proxima Nova Light" panose="02000506030000020004" pitchFamily="2" charset="0"/>
              </a:rPr>
              <a:t>skills</a:t>
            </a:r>
          </a:p>
        </p:txBody>
      </p:sp>
      <p:sp>
        <p:nvSpPr>
          <p:cNvPr id="38" name="TextBox 37">
            <a:extLst>
              <a:ext uri="{FF2B5EF4-FFF2-40B4-BE49-F238E27FC236}">
                <a16:creationId xmlns:a16="http://schemas.microsoft.com/office/drawing/2014/main" id="{7AF74F72-E9D5-8E0A-38BC-9D6095AD6038}"/>
              </a:ext>
            </a:extLst>
          </p:cNvPr>
          <p:cNvSpPr txBox="1"/>
          <p:nvPr/>
        </p:nvSpPr>
        <p:spPr>
          <a:xfrm>
            <a:off x="4434773" y="18565787"/>
            <a:ext cx="2133600" cy="1938992"/>
          </a:xfrm>
          <a:prstGeom prst="rect">
            <a:avLst/>
          </a:prstGeom>
          <a:noFill/>
        </p:spPr>
        <p:txBody>
          <a:bodyPr wrap="square" rtlCol="0">
            <a:spAutoFit/>
          </a:bodyPr>
          <a:lstStyle/>
          <a:p>
            <a:r>
              <a:rPr lang="en-US" sz="4000" dirty="0" err="1">
                <a:solidFill>
                  <a:schemeClr val="bg1"/>
                </a:solidFill>
                <a:latin typeface="Proxima Nova Light" panose="02000506030000020004" pitchFamily="2" charset="0"/>
              </a:rPr>
              <a:t>Advancedidigital</a:t>
            </a:r>
            <a:r>
              <a:rPr lang="en-US" sz="4000" dirty="0">
                <a:solidFill>
                  <a:schemeClr val="bg1"/>
                </a:solidFill>
                <a:latin typeface="Proxima Nova Light" panose="02000506030000020004" pitchFamily="2" charset="0"/>
              </a:rPr>
              <a:t> skills</a:t>
            </a:r>
          </a:p>
        </p:txBody>
      </p:sp>
      <p:sp>
        <p:nvSpPr>
          <p:cNvPr id="39" name="TextBox 38">
            <a:extLst>
              <a:ext uri="{FF2B5EF4-FFF2-40B4-BE49-F238E27FC236}">
                <a16:creationId xmlns:a16="http://schemas.microsoft.com/office/drawing/2014/main" id="{7D894970-C96F-A5FB-1591-8CB2A4F5F3CB}"/>
              </a:ext>
            </a:extLst>
          </p:cNvPr>
          <p:cNvSpPr txBox="1"/>
          <p:nvPr/>
        </p:nvSpPr>
        <p:spPr>
          <a:xfrm>
            <a:off x="8184282" y="19535283"/>
            <a:ext cx="1937081" cy="1938992"/>
          </a:xfrm>
          <a:prstGeom prst="rect">
            <a:avLst/>
          </a:prstGeom>
          <a:noFill/>
        </p:spPr>
        <p:txBody>
          <a:bodyPr wrap="square" rtlCol="0">
            <a:spAutoFit/>
          </a:bodyPr>
          <a:lstStyle/>
          <a:p>
            <a:r>
              <a:rPr lang="en-US" sz="4000" dirty="0">
                <a:solidFill>
                  <a:schemeClr val="bg1"/>
                </a:solidFill>
                <a:latin typeface="Proxima Nova Light" panose="02000506030000020004" pitchFamily="2" charset="0"/>
              </a:rPr>
              <a:t>Digital media literacy</a:t>
            </a:r>
          </a:p>
        </p:txBody>
      </p:sp>
      <p:sp>
        <p:nvSpPr>
          <p:cNvPr id="40" name="TextBox 39">
            <a:extLst>
              <a:ext uri="{FF2B5EF4-FFF2-40B4-BE49-F238E27FC236}">
                <a16:creationId xmlns:a16="http://schemas.microsoft.com/office/drawing/2014/main" id="{04E21F05-AF8A-58BF-3963-A64A30CC25F1}"/>
              </a:ext>
            </a:extLst>
          </p:cNvPr>
          <p:cNvSpPr txBox="1"/>
          <p:nvPr/>
        </p:nvSpPr>
        <p:spPr>
          <a:xfrm>
            <a:off x="11749973" y="20504779"/>
            <a:ext cx="2133600" cy="1938992"/>
          </a:xfrm>
          <a:prstGeom prst="rect">
            <a:avLst/>
          </a:prstGeom>
          <a:noFill/>
        </p:spPr>
        <p:txBody>
          <a:bodyPr wrap="square" rtlCol="0">
            <a:spAutoFit/>
          </a:bodyPr>
          <a:lstStyle/>
          <a:p>
            <a:r>
              <a:rPr lang="en-US" sz="4000" dirty="0">
                <a:solidFill>
                  <a:schemeClr val="bg1"/>
                </a:solidFill>
                <a:latin typeface="Proxima Nova Light" panose="02000506030000020004" pitchFamily="2" charset="0"/>
              </a:rPr>
              <a:t>STE(A)M skills for society</a:t>
            </a:r>
          </a:p>
        </p:txBody>
      </p:sp>
      <p:sp>
        <p:nvSpPr>
          <p:cNvPr id="41" name="TextBox 40">
            <a:extLst>
              <a:ext uri="{FF2B5EF4-FFF2-40B4-BE49-F238E27FC236}">
                <a16:creationId xmlns:a16="http://schemas.microsoft.com/office/drawing/2014/main" id="{6FD4FC2E-0BBF-5F1E-3CB7-7EC78BD81B3E}"/>
              </a:ext>
            </a:extLst>
          </p:cNvPr>
          <p:cNvSpPr txBox="1"/>
          <p:nvPr/>
        </p:nvSpPr>
        <p:spPr>
          <a:xfrm>
            <a:off x="15407573" y="21394101"/>
            <a:ext cx="2133600" cy="1938992"/>
          </a:xfrm>
          <a:prstGeom prst="rect">
            <a:avLst/>
          </a:prstGeom>
          <a:noFill/>
        </p:spPr>
        <p:txBody>
          <a:bodyPr wrap="square" rtlCol="0">
            <a:spAutoFit/>
          </a:bodyPr>
          <a:lstStyle/>
          <a:p>
            <a:r>
              <a:rPr lang="en-US" sz="4000" dirty="0">
                <a:solidFill>
                  <a:schemeClr val="bg1"/>
                </a:solidFill>
                <a:latin typeface="Proxima Nova Light" panose="02000506030000020004" pitchFamily="2" charset="0"/>
              </a:rPr>
              <a:t>Digital cultural heritage </a:t>
            </a:r>
          </a:p>
        </p:txBody>
      </p:sp>
      <p:sp>
        <p:nvSpPr>
          <p:cNvPr id="43" name="TextBox 42">
            <a:extLst>
              <a:ext uri="{FF2B5EF4-FFF2-40B4-BE49-F238E27FC236}">
                <a16:creationId xmlns:a16="http://schemas.microsoft.com/office/drawing/2014/main" id="{D1BD3C99-3461-1C60-F9FC-85E8C132AA1F}"/>
              </a:ext>
            </a:extLst>
          </p:cNvPr>
          <p:cNvSpPr txBox="1"/>
          <p:nvPr/>
        </p:nvSpPr>
        <p:spPr>
          <a:xfrm>
            <a:off x="26898600" y="1593680"/>
            <a:ext cx="7133236" cy="2308324"/>
          </a:xfrm>
          <a:prstGeom prst="rect">
            <a:avLst/>
          </a:prstGeom>
        </p:spPr>
        <p:txBody>
          <a:bodyPr wrap="square" lIns="0" tIns="0" rIns="0" bIns="0" rtlCol="0" anchor="t">
            <a:spAutoFit/>
          </a:bodyPr>
          <a:lstStyle/>
          <a:p>
            <a:pPr>
              <a:spcBef>
                <a:spcPct val="0"/>
              </a:spcBef>
            </a:pPr>
            <a:r>
              <a:rPr lang="en-US" sz="3000" dirty="0">
                <a:latin typeface="Proxima Nova Rg"/>
              </a:rPr>
              <a:t>We focus on all people who need to develop their digital skills.</a:t>
            </a:r>
          </a:p>
          <a:p>
            <a:pPr>
              <a:spcBef>
                <a:spcPct val="0"/>
              </a:spcBef>
            </a:pPr>
            <a:endParaRPr lang="en-US" sz="3000" dirty="0">
              <a:latin typeface="Proxima Nova Rg"/>
            </a:endParaRPr>
          </a:p>
          <a:p>
            <a:pPr>
              <a:spcBef>
                <a:spcPct val="0"/>
              </a:spcBef>
            </a:pPr>
            <a:r>
              <a:rPr lang="en-US" sz="3000" dirty="0">
                <a:latin typeface="Proxima Nova Rg"/>
              </a:rPr>
              <a:t>We believe that everyone can benefit from digital transformation.</a:t>
            </a:r>
          </a:p>
        </p:txBody>
      </p:sp>
    </p:spTree>
    <p:extLst>
      <p:ext uri="{BB962C8B-B14F-4D97-AF65-F5344CB8AC3E}">
        <p14:creationId xmlns:p14="http://schemas.microsoft.com/office/powerpoint/2010/main" val="1395419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3ECD11-F00D-4050-19ED-1A4B749274CA}"/>
              </a:ext>
            </a:extLst>
          </p:cNvPr>
          <p:cNvSpPr txBox="1"/>
          <p:nvPr/>
        </p:nvSpPr>
        <p:spPr>
          <a:xfrm>
            <a:off x="1705964" y="5600700"/>
            <a:ext cx="7133236" cy="2769989"/>
          </a:xfrm>
          <a:prstGeom prst="rect">
            <a:avLst/>
          </a:prstGeom>
        </p:spPr>
        <p:txBody>
          <a:bodyPr wrap="square" lIns="0" tIns="0" rIns="0" bIns="0" rtlCol="0" anchor="t">
            <a:spAutoFit/>
          </a:bodyPr>
          <a:lstStyle/>
          <a:p>
            <a:pPr>
              <a:spcBef>
                <a:spcPct val="0"/>
              </a:spcBef>
            </a:pPr>
            <a:r>
              <a:rPr lang="en-US" sz="3000" dirty="0">
                <a:solidFill>
                  <a:schemeClr val="bg1"/>
                </a:solidFill>
                <a:latin typeface="Proxima Nova Rg"/>
              </a:rPr>
              <a:t>We are a leading pan-European association based in Brussels, representing 84 member </a:t>
            </a:r>
            <a:r>
              <a:rPr lang="en-US" sz="3000" dirty="0" err="1">
                <a:solidFill>
                  <a:schemeClr val="bg1"/>
                </a:solidFill>
                <a:latin typeface="Proxima Nova Rg"/>
              </a:rPr>
              <a:t>organisations</a:t>
            </a:r>
            <a:r>
              <a:rPr lang="en-US" sz="3000" dirty="0">
                <a:solidFill>
                  <a:schemeClr val="bg1"/>
                </a:solidFill>
                <a:latin typeface="Proxima Nova Rg"/>
              </a:rPr>
              <a:t> that work with 25,000 digital competence centers, providing training and advice to 1.6 million people in Europe every year.</a:t>
            </a:r>
          </a:p>
        </p:txBody>
      </p:sp>
      <p:sp>
        <p:nvSpPr>
          <p:cNvPr id="21" name="TextBox 20">
            <a:extLst>
              <a:ext uri="{FF2B5EF4-FFF2-40B4-BE49-F238E27FC236}">
                <a16:creationId xmlns:a16="http://schemas.microsoft.com/office/drawing/2014/main" id="{66775E58-1820-BCB8-4808-BE7ED702415D}"/>
              </a:ext>
            </a:extLst>
          </p:cNvPr>
          <p:cNvSpPr txBox="1"/>
          <p:nvPr/>
        </p:nvSpPr>
        <p:spPr>
          <a:xfrm>
            <a:off x="10528383" y="5555040"/>
            <a:ext cx="5886548" cy="1569660"/>
          </a:xfrm>
          <a:prstGeom prst="rect">
            <a:avLst/>
          </a:prstGeom>
          <a:noFill/>
        </p:spPr>
        <p:txBody>
          <a:bodyPr wrap="none" rtlCol="0">
            <a:spAutoFit/>
          </a:bodyPr>
          <a:lstStyle/>
          <a:p>
            <a:r>
              <a:rPr lang="en-US" sz="9600" b="1" dirty="0">
                <a:solidFill>
                  <a:schemeClr val="bg1"/>
                </a:solidFill>
                <a:latin typeface="Proxima Nova Rg" panose="02000506030000020004" pitchFamily="2" charset="0"/>
                <a:ea typeface="Raleway"/>
                <a:cs typeface="Raleway"/>
                <a:sym typeface="Raleway"/>
              </a:rPr>
              <a:t>1 600 000</a:t>
            </a:r>
            <a:endParaRPr lang="fr" sz="9600" b="1" dirty="0">
              <a:solidFill>
                <a:schemeClr val="bg1"/>
              </a:solidFill>
              <a:latin typeface="Proxima Nova Rg" panose="02000506030000020004" pitchFamily="2" charset="0"/>
              <a:ea typeface="Raleway"/>
              <a:cs typeface="Raleway"/>
              <a:sym typeface="Raleway"/>
            </a:endParaRPr>
          </a:p>
        </p:txBody>
      </p:sp>
      <p:sp>
        <p:nvSpPr>
          <p:cNvPr id="25" name="TextBox 24">
            <a:extLst>
              <a:ext uri="{FF2B5EF4-FFF2-40B4-BE49-F238E27FC236}">
                <a16:creationId xmlns:a16="http://schemas.microsoft.com/office/drawing/2014/main" id="{26F37DCF-5514-B069-0AD7-4ACFF13F543C}"/>
              </a:ext>
            </a:extLst>
          </p:cNvPr>
          <p:cNvSpPr txBox="1"/>
          <p:nvPr/>
        </p:nvSpPr>
        <p:spPr>
          <a:xfrm>
            <a:off x="10407404" y="7027902"/>
            <a:ext cx="6128506" cy="553998"/>
          </a:xfrm>
          <a:prstGeom prst="rect">
            <a:avLst/>
          </a:prstGeom>
          <a:noFill/>
        </p:spPr>
        <p:txBody>
          <a:bodyPr wrap="square" rtlCol="0">
            <a:spAutoFit/>
          </a:bodyPr>
          <a:lstStyle/>
          <a:p>
            <a:r>
              <a:rPr lang="en-US" sz="3000" dirty="0">
                <a:solidFill>
                  <a:schemeClr val="bg1"/>
                </a:solidFill>
                <a:latin typeface="Proxima Nova Rg"/>
              </a:rPr>
              <a:t>PEOPLE SUPPORTED EVERY YEAR</a:t>
            </a:r>
            <a:endParaRPr lang="en-US" sz="3000" dirty="0">
              <a:solidFill>
                <a:schemeClr val="bg1"/>
              </a:solidFill>
            </a:endParaRPr>
          </a:p>
        </p:txBody>
      </p:sp>
      <p:sp>
        <p:nvSpPr>
          <p:cNvPr id="27" name="Freeform 13">
            <a:extLst>
              <a:ext uri="{FF2B5EF4-FFF2-40B4-BE49-F238E27FC236}">
                <a16:creationId xmlns:a16="http://schemas.microsoft.com/office/drawing/2014/main" id="{B8CF2DFC-580A-EADC-828B-B20173F84D7A}"/>
              </a:ext>
            </a:extLst>
          </p:cNvPr>
          <p:cNvSpPr/>
          <p:nvPr/>
        </p:nvSpPr>
        <p:spPr>
          <a:xfrm>
            <a:off x="6896125" y="9248283"/>
            <a:ext cx="4490674" cy="492103"/>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2"/>
            <a:stretch>
              <a:fillRect/>
            </a:stretch>
          </a:blipFill>
        </p:spPr>
        <p:txBody>
          <a:bodyPr/>
          <a:lstStyle/>
          <a:p>
            <a:endParaRPr lang="en-US"/>
          </a:p>
        </p:txBody>
      </p:sp>
      <p:sp>
        <p:nvSpPr>
          <p:cNvPr id="3" name="Freeform 10">
            <a:extLst>
              <a:ext uri="{FF2B5EF4-FFF2-40B4-BE49-F238E27FC236}">
                <a16:creationId xmlns:a16="http://schemas.microsoft.com/office/drawing/2014/main" id="{F6CA5411-CFA7-46FB-5442-D94ED2AFA5AB}"/>
              </a:ext>
            </a:extLst>
          </p:cNvPr>
          <p:cNvSpPr>
            <a:spLocks/>
          </p:cNvSpPr>
          <p:nvPr/>
        </p:nvSpPr>
        <p:spPr>
          <a:xfrm>
            <a:off x="-82142" y="5160649"/>
            <a:ext cx="3815942" cy="5126351"/>
          </a:xfrm>
          <a:custGeom>
            <a:avLst/>
            <a:gdLst/>
            <a:ahLst/>
            <a:cxnLst/>
            <a:rect l="l" t="t" r="r" b="b"/>
            <a:pathLst>
              <a:path w="2351687" h="270933">
                <a:moveTo>
                  <a:pt x="0" y="0"/>
                </a:moveTo>
                <a:lnTo>
                  <a:pt x="2351687" y="0"/>
                </a:lnTo>
                <a:lnTo>
                  <a:pt x="2351687" y="270933"/>
                </a:lnTo>
                <a:lnTo>
                  <a:pt x="0" y="270933"/>
                </a:lnTo>
                <a:close/>
              </a:path>
            </a:pathLst>
          </a:custGeom>
          <a:solidFill>
            <a:srgbClr val="D32C7E"/>
          </a:solidFill>
        </p:spPr>
        <p:txBody>
          <a:bodyPr/>
          <a:lstStyle/>
          <a:p>
            <a:endParaRPr lang="en-US"/>
          </a:p>
        </p:txBody>
      </p:sp>
      <p:sp>
        <p:nvSpPr>
          <p:cNvPr id="5" name="Freeform 10">
            <a:extLst>
              <a:ext uri="{FF2B5EF4-FFF2-40B4-BE49-F238E27FC236}">
                <a16:creationId xmlns:a16="http://schemas.microsoft.com/office/drawing/2014/main" id="{3B6112E9-9B5B-5047-B39B-6F3A690A69C9}"/>
              </a:ext>
            </a:extLst>
          </p:cNvPr>
          <p:cNvSpPr>
            <a:spLocks/>
          </p:cNvSpPr>
          <p:nvPr/>
        </p:nvSpPr>
        <p:spPr>
          <a:xfrm>
            <a:off x="3663637" y="5160649"/>
            <a:ext cx="3661176" cy="5126351"/>
          </a:xfrm>
          <a:custGeom>
            <a:avLst/>
            <a:gdLst/>
            <a:ahLst/>
            <a:cxnLst/>
            <a:rect l="l" t="t" r="r" b="b"/>
            <a:pathLst>
              <a:path w="2351687" h="270933">
                <a:moveTo>
                  <a:pt x="0" y="0"/>
                </a:moveTo>
                <a:lnTo>
                  <a:pt x="2351687" y="0"/>
                </a:lnTo>
                <a:lnTo>
                  <a:pt x="2351687" y="270933"/>
                </a:lnTo>
                <a:lnTo>
                  <a:pt x="0" y="270933"/>
                </a:lnTo>
                <a:close/>
              </a:path>
            </a:pathLst>
          </a:custGeom>
          <a:solidFill>
            <a:srgbClr val="459DDE"/>
          </a:solidFill>
        </p:spPr>
        <p:txBody>
          <a:bodyPr/>
          <a:lstStyle/>
          <a:p>
            <a:endParaRPr lang="en-US"/>
          </a:p>
        </p:txBody>
      </p:sp>
      <p:sp>
        <p:nvSpPr>
          <p:cNvPr id="6" name="Freeform 10">
            <a:extLst>
              <a:ext uri="{FF2B5EF4-FFF2-40B4-BE49-F238E27FC236}">
                <a16:creationId xmlns:a16="http://schemas.microsoft.com/office/drawing/2014/main" id="{A6C34FD4-3F24-5D44-9B66-81B65B68716E}"/>
              </a:ext>
            </a:extLst>
          </p:cNvPr>
          <p:cNvSpPr>
            <a:spLocks/>
          </p:cNvSpPr>
          <p:nvPr/>
        </p:nvSpPr>
        <p:spPr>
          <a:xfrm>
            <a:off x="7324813" y="5160649"/>
            <a:ext cx="3661176" cy="5126351"/>
          </a:xfrm>
          <a:custGeom>
            <a:avLst/>
            <a:gdLst/>
            <a:ahLst/>
            <a:cxnLst/>
            <a:rect l="l" t="t" r="r" b="b"/>
            <a:pathLst>
              <a:path w="2351687" h="270933">
                <a:moveTo>
                  <a:pt x="0" y="0"/>
                </a:moveTo>
                <a:lnTo>
                  <a:pt x="2351687" y="0"/>
                </a:lnTo>
                <a:lnTo>
                  <a:pt x="2351687" y="270933"/>
                </a:lnTo>
                <a:lnTo>
                  <a:pt x="0" y="270933"/>
                </a:lnTo>
                <a:close/>
              </a:path>
            </a:pathLst>
          </a:custGeom>
          <a:solidFill>
            <a:srgbClr val="30267E"/>
          </a:solidFill>
        </p:spPr>
        <p:txBody>
          <a:bodyPr/>
          <a:lstStyle/>
          <a:p>
            <a:endParaRPr lang="en-US"/>
          </a:p>
        </p:txBody>
      </p:sp>
      <p:sp>
        <p:nvSpPr>
          <p:cNvPr id="7" name="Freeform 10">
            <a:extLst>
              <a:ext uri="{FF2B5EF4-FFF2-40B4-BE49-F238E27FC236}">
                <a16:creationId xmlns:a16="http://schemas.microsoft.com/office/drawing/2014/main" id="{D1D59B96-F7F1-0917-04C2-2D901D30C639}"/>
              </a:ext>
            </a:extLst>
          </p:cNvPr>
          <p:cNvSpPr>
            <a:spLocks/>
          </p:cNvSpPr>
          <p:nvPr/>
        </p:nvSpPr>
        <p:spPr>
          <a:xfrm>
            <a:off x="10965649" y="5160649"/>
            <a:ext cx="3661176" cy="5126351"/>
          </a:xfrm>
          <a:custGeom>
            <a:avLst/>
            <a:gdLst/>
            <a:ahLst/>
            <a:cxnLst/>
            <a:rect l="l" t="t" r="r" b="b"/>
            <a:pathLst>
              <a:path w="2351687" h="270933">
                <a:moveTo>
                  <a:pt x="0" y="0"/>
                </a:moveTo>
                <a:lnTo>
                  <a:pt x="2351687" y="0"/>
                </a:lnTo>
                <a:lnTo>
                  <a:pt x="2351687" y="270933"/>
                </a:lnTo>
                <a:lnTo>
                  <a:pt x="0" y="270933"/>
                </a:lnTo>
                <a:close/>
              </a:path>
            </a:pathLst>
          </a:custGeom>
          <a:solidFill>
            <a:srgbClr val="E08330"/>
          </a:solidFill>
        </p:spPr>
        <p:txBody>
          <a:bodyPr/>
          <a:lstStyle/>
          <a:p>
            <a:endParaRPr lang="en-US"/>
          </a:p>
        </p:txBody>
      </p:sp>
      <p:sp>
        <p:nvSpPr>
          <p:cNvPr id="8" name="Freeform 10">
            <a:extLst>
              <a:ext uri="{FF2B5EF4-FFF2-40B4-BE49-F238E27FC236}">
                <a16:creationId xmlns:a16="http://schemas.microsoft.com/office/drawing/2014/main" id="{7DC3F6DC-9CF8-42CF-C42B-5F06DD5B6838}"/>
              </a:ext>
            </a:extLst>
          </p:cNvPr>
          <p:cNvSpPr>
            <a:spLocks/>
          </p:cNvSpPr>
          <p:nvPr/>
        </p:nvSpPr>
        <p:spPr>
          <a:xfrm>
            <a:off x="14626825" y="5160649"/>
            <a:ext cx="3661176" cy="5126351"/>
          </a:xfrm>
          <a:custGeom>
            <a:avLst/>
            <a:gdLst/>
            <a:ahLst/>
            <a:cxnLst/>
            <a:rect l="l" t="t" r="r" b="b"/>
            <a:pathLst>
              <a:path w="2351687" h="270933">
                <a:moveTo>
                  <a:pt x="0" y="0"/>
                </a:moveTo>
                <a:lnTo>
                  <a:pt x="2351687" y="0"/>
                </a:lnTo>
                <a:lnTo>
                  <a:pt x="2351687" y="270933"/>
                </a:lnTo>
                <a:lnTo>
                  <a:pt x="0" y="270933"/>
                </a:lnTo>
                <a:close/>
              </a:path>
            </a:pathLst>
          </a:custGeom>
          <a:solidFill>
            <a:srgbClr val="D02D26"/>
          </a:solidFill>
        </p:spPr>
        <p:txBody>
          <a:bodyPr/>
          <a:lstStyle/>
          <a:p>
            <a:endParaRPr lang="en-US"/>
          </a:p>
        </p:txBody>
      </p:sp>
      <p:sp>
        <p:nvSpPr>
          <p:cNvPr id="13" name="TextBox 12">
            <a:extLst>
              <a:ext uri="{FF2B5EF4-FFF2-40B4-BE49-F238E27FC236}">
                <a16:creationId xmlns:a16="http://schemas.microsoft.com/office/drawing/2014/main" id="{0660F6C4-A454-4018-4501-7ED69CC1E8E9}"/>
              </a:ext>
            </a:extLst>
          </p:cNvPr>
          <p:cNvSpPr txBox="1"/>
          <p:nvPr/>
        </p:nvSpPr>
        <p:spPr>
          <a:xfrm>
            <a:off x="1028633" y="6754328"/>
            <a:ext cx="2133600" cy="1938992"/>
          </a:xfrm>
          <a:prstGeom prst="rect">
            <a:avLst/>
          </a:prstGeom>
          <a:noFill/>
        </p:spPr>
        <p:txBody>
          <a:bodyPr wrap="square" rtlCol="0">
            <a:spAutoFit/>
          </a:bodyPr>
          <a:lstStyle/>
          <a:p>
            <a:r>
              <a:rPr lang="en-US" sz="4000" dirty="0">
                <a:solidFill>
                  <a:schemeClr val="bg1"/>
                </a:solidFill>
                <a:latin typeface="Proxima Nova Light" panose="02000506030000020004" pitchFamily="2" charset="0"/>
              </a:rPr>
              <a:t>Basic </a:t>
            </a:r>
          </a:p>
          <a:p>
            <a:r>
              <a:rPr lang="en-US" sz="4000" dirty="0">
                <a:solidFill>
                  <a:schemeClr val="bg1"/>
                </a:solidFill>
                <a:latin typeface="Proxima Nova Light" panose="02000506030000020004" pitchFamily="2" charset="0"/>
              </a:rPr>
              <a:t>digital </a:t>
            </a:r>
          </a:p>
          <a:p>
            <a:r>
              <a:rPr lang="en-US" sz="4000" dirty="0">
                <a:solidFill>
                  <a:schemeClr val="bg1"/>
                </a:solidFill>
                <a:latin typeface="Proxima Nova Light" panose="02000506030000020004" pitchFamily="2" charset="0"/>
              </a:rPr>
              <a:t>skills</a:t>
            </a:r>
          </a:p>
        </p:txBody>
      </p:sp>
      <p:sp>
        <p:nvSpPr>
          <p:cNvPr id="15" name="TextBox 14">
            <a:extLst>
              <a:ext uri="{FF2B5EF4-FFF2-40B4-BE49-F238E27FC236}">
                <a16:creationId xmlns:a16="http://schemas.microsoft.com/office/drawing/2014/main" id="{058F9CC1-93EC-3C9E-797D-293AD21556EA}"/>
              </a:ext>
            </a:extLst>
          </p:cNvPr>
          <p:cNvSpPr txBox="1"/>
          <p:nvPr/>
        </p:nvSpPr>
        <p:spPr>
          <a:xfrm>
            <a:off x="4278008" y="6754328"/>
            <a:ext cx="2432434" cy="1938992"/>
          </a:xfrm>
          <a:prstGeom prst="rect">
            <a:avLst/>
          </a:prstGeom>
          <a:noFill/>
        </p:spPr>
        <p:txBody>
          <a:bodyPr wrap="square" rtlCol="0">
            <a:spAutoFit/>
          </a:bodyPr>
          <a:lstStyle/>
          <a:p>
            <a:r>
              <a:rPr lang="en-US" sz="4000" dirty="0">
                <a:solidFill>
                  <a:schemeClr val="bg1"/>
                </a:solidFill>
                <a:latin typeface="Proxima Nova Light" panose="02000506030000020004" pitchFamily="2" charset="0"/>
              </a:rPr>
              <a:t>Advanced digital skills</a:t>
            </a:r>
          </a:p>
        </p:txBody>
      </p:sp>
      <p:sp>
        <p:nvSpPr>
          <p:cNvPr id="17" name="TextBox 16">
            <a:extLst>
              <a:ext uri="{FF2B5EF4-FFF2-40B4-BE49-F238E27FC236}">
                <a16:creationId xmlns:a16="http://schemas.microsoft.com/office/drawing/2014/main" id="{4866DC86-4E6B-0E62-CAB0-9B9CCD8ED598}"/>
              </a:ext>
            </a:extLst>
          </p:cNvPr>
          <p:cNvSpPr txBox="1"/>
          <p:nvPr/>
        </p:nvSpPr>
        <p:spPr>
          <a:xfrm>
            <a:off x="8184282" y="6754328"/>
            <a:ext cx="1937081" cy="1938992"/>
          </a:xfrm>
          <a:prstGeom prst="rect">
            <a:avLst/>
          </a:prstGeom>
          <a:noFill/>
        </p:spPr>
        <p:txBody>
          <a:bodyPr wrap="square" rtlCol="0">
            <a:spAutoFit/>
          </a:bodyPr>
          <a:lstStyle/>
          <a:p>
            <a:r>
              <a:rPr lang="en-US" sz="4000" dirty="0">
                <a:solidFill>
                  <a:schemeClr val="bg1"/>
                </a:solidFill>
                <a:latin typeface="Proxima Nova Light" panose="02000506030000020004" pitchFamily="2" charset="0"/>
              </a:rPr>
              <a:t>Digital media literacy</a:t>
            </a:r>
          </a:p>
        </p:txBody>
      </p:sp>
      <p:sp>
        <p:nvSpPr>
          <p:cNvPr id="18" name="TextBox 17">
            <a:extLst>
              <a:ext uri="{FF2B5EF4-FFF2-40B4-BE49-F238E27FC236}">
                <a16:creationId xmlns:a16="http://schemas.microsoft.com/office/drawing/2014/main" id="{73EDA2FB-3F26-987E-980F-CD722D67524A}"/>
              </a:ext>
            </a:extLst>
          </p:cNvPr>
          <p:cNvSpPr txBox="1"/>
          <p:nvPr/>
        </p:nvSpPr>
        <p:spPr>
          <a:xfrm>
            <a:off x="11749973" y="6754328"/>
            <a:ext cx="2133600" cy="1938992"/>
          </a:xfrm>
          <a:prstGeom prst="rect">
            <a:avLst/>
          </a:prstGeom>
          <a:noFill/>
        </p:spPr>
        <p:txBody>
          <a:bodyPr wrap="square" rtlCol="0">
            <a:spAutoFit/>
          </a:bodyPr>
          <a:lstStyle/>
          <a:p>
            <a:r>
              <a:rPr lang="en-US" sz="4000" dirty="0">
                <a:solidFill>
                  <a:schemeClr val="bg1"/>
                </a:solidFill>
                <a:latin typeface="Proxima Nova Light" panose="02000506030000020004" pitchFamily="2" charset="0"/>
              </a:rPr>
              <a:t>STE(A)M skills for society</a:t>
            </a:r>
          </a:p>
        </p:txBody>
      </p:sp>
      <p:sp>
        <p:nvSpPr>
          <p:cNvPr id="19" name="TextBox 18">
            <a:extLst>
              <a:ext uri="{FF2B5EF4-FFF2-40B4-BE49-F238E27FC236}">
                <a16:creationId xmlns:a16="http://schemas.microsoft.com/office/drawing/2014/main" id="{B602EE90-8040-FEF5-901F-5C2A184A7A72}"/>
              </a:ext>
            </a:extLst>
          </p:cNvPr>
          <p:cNvSpPr txBox="1"/>
          <p:nvPr/>
        </p:nvSpPr>
        <p:spPr>
          <a:xfrm>
            <a:off x="15407573" y="6754328"/>
            <a:ext cx="2133600" cy="1938992"/>
          </a:xfrm>
          <a:prstGeom prst="rect">
            <a:avLst/>
          </a:prstGeom>
          <a:noFill/>
        </p:spPr>
        <p:txBody>
          <a:bodyPr wrap="square" rtlCol="0">
            <a:spAutoFit/>
          </a:bodyPr>
          <a:lstStyle/>
          <a:p>
            <a:r>
              <a:rPr lang="en-US" sz="4000" dirty="0">
                <a:solidFill>
                  <a:schemeClr val="bg1"/>
                </a:solidFill>
                <a:latin typeface="Proxima Nova Light" panose="02000506030000020004" pitchFamily="2" charset="0"/>
              </a:rPr>
              <a:t>Digital cultural heritage </a:t>
            </a:r>
          </a:p>
        </p:txBody>
      </p:sp>
      <p:sp>
        <p:nvSpPr>
          <p:cNvPr id="20" name="TextBox 19">
            <a:extLst>
              <a:ext uri="{FF2B5EF4-FFF2-40B4-BE49-F238E27FC236}">
                <a16:creationId xmlns:a16="http://schemas.microsoft.com/office/drawing/2014/main" id="{6E87708F-8D83-CF49-1F47-7EC6A1BC9C84}"/>
              </a:ext>
            </a:extLst>
          </p:cNvPr>
          <p:cNvSpPr txBox="1"/>
          <p:nvPr/>
        </p:nvSpPr>
        <p:spPr>
          <a:xfrm>
            <a:off x="1705964" y="1469693"/>
            <a:ext cx="4336686" cy="2554545"/>
          </a:xfrm>
          <a:prstGeom prst="rect">
            <a:avLst/>
          </a:prstGeom>
          <a:noFill/>
        </p:spPr>
        <p:txBody>
          <a:bodyPr wrap="square" rtlCol="0">
            <a:spAutoFit/>
          </a:bodyPr>
          <a:lstStyle/>
          <a:p>
            <a:r>
              <a:rPr lang="en-US" sz="8000" b="1" dirty="0">
                <a:gradFill>
                  <a:gsLst>
                    <a:gs pos="44000">
                      <a:srgbClr val="D32C7E"/>
                    </a:gs>
                    <a:gs pos="88000">
                      <a:srgbClr val="30267E"/>
                    </a:gs>
                    <a:gs pos="11000">
                      <a:schemeClr val="accent6">
                        <a:lumMod val="100000"/>
                      </a:schemeClr>
                    </a:gs>
                  </a:gsLst>
                  <a:path path="circle">
                    <a:fillToRect l="100000" t="100000"/>
                  </a:path>
                </a:gradFill>
                <a:latin typeface="Proxima Nova Rg" panose="02000506030000020004" pitchFamily="2" charset="0"/>
              </a:rPr>
              <a:t>FOCUS AREAS</a:t>
            </a:r>
          </a:p>
        </p:txBody>
      </p:sp>
      <p:sp>
        <p:nvSpPr>
          <p:cNvPr id="22" name="TextBox 21">
            <a:extLst>
              <a:ext uri="{FF2B5EF4-FFF2-40B4-BE49-F238E27FC236}">
                <a16:creationId xmlns:a16="http://schemas.microsoft.com/office/drawing/2014/main" id="{158E8998-F736-A69C-B61D-13080E75EBFD}"/>
              </a:ext>
            </a:extLst>
          </p:cNvPr>
          <p:cNvSpPr txBox="1"/>
          <p:nvPr/>
        </p:nvSpPr>
        <p:spPr>
          <a:xfrm>
            <a:off x="7324813" y="1593680"/>
            <a:ext cx="7133236" cy="2308324"/>
          </a:xfrm>
          <a:prstGeom prst="rect">
            <a:avLst/>
          </a:prstGeom>
          <a:noFill/>
        </p:spPr>
        <p:txBody>
          <a:bodyPr wrap="square" lIns="0" tIns="0" rIns="0" bIns="0" rtlCol="0" anchor="t">
            <a:spAutoFit/>
          </a:bodyPr>
          <a:lstStyle/>
          <a:p>
            <a:pPr>
              <a:spcBef>
                <a:spcPct val="0"/>
              </a:spcBef>
            </a:pPr>
            <a:r>
              <a:rPr lang="en-US" sz="3000" dirty="0">
                <a:latin typeface="Proxima Nova Rg"/>
              </a:rPr>
              <a:t>We focus on </a:t>
            </a:r>
            <a:r>
              <a:rPr lang="en-US" sz="3000" b="1" dirty="0">
                <a:gradFill>
                  <a:gsLst>
                    <a:gs pos="44000">
                      <a:srgbClr val="D32C7E"/>
                    </a:gs>
                    <a:gs pos="88000">
                      <a:srgbClr val="30267E"/>
                    </a:gs>
                    <a:gs pos="11000">
                      <a:schemeClr val="accent6">
                        <a:lumMod val="100000"/>
                      </a:schemeClr>
                    </a:gs>
                  </a:gsLst>
                  <a:path path="circle">
                    <a:fillToRect l="100000" t="100000"/>
                  </a:path>
                </a:gradFill>
                <a:latin typeface="Proxima Nova Rg"/>
              </a:rPr>
              <a:t>all people </a:t>
            </a:r>
            <a:r>
              <a:rPr lang="en-US" sz="3000" dirty="0">
                <a:latin typeface="Proxima Nova Rg"/>
              </a:rPr>
              <a:t>who need to develop their digital skills.</a:t>
            </a:r>
          </a:p>
          <a:p>
            <a:pPr>
              <a:spcBef>
                <a:spcPct val="0"/>
              </a:spcBef>
            </a:pPr>
            <a:endParaRPr lang="en-US" sz="3000" dirty="0">
              <a:latin typeface="Proxima Nova Rg"/>
            </a:endParaRPr>
          </a:p>
          <a:p>
            <a:pPr>
              <a:spcBef>
                <a:spcPct val="0"/>
              </a:spcBef>
            </a:pPr>
            <a:r>
              <a:rPr lang="en-US" sz="3000" dirty="0">
                <a:latin typeface="Proxima Nova Rg"/>
              </a:rPr>
              <a:t>We believe that </a:t>
            </a:r>
            <a:r>
              <a:rPr lang="en-US" sz="3000" b="1" dirty="0">
                <a:gradFill>
                  <a:gsLst>
                    <a:gs pos="44000">
                      <a:srgbClr val="D32C7E"/>
                    </a:gs>
                    <a:gs pos="88000">
                      <a:srgbClr val="30267E"/>
                    </a:gs>
                    <a:gs pos="11000">
                      <a:schemeClr val="accent6">
                        <a:lumMod val="100000"/>
                      </a:schemeClr>
                    </a:gs>
                  </a:gsLst>
                  <a:path path="circle">
                    <a:fillToRect l="100000" t="100000"/>
                  </a:path>
                </a:gradFill>
                <a:latin typeface="Proxima Nova Rg"/>
              </a:rPr>
              <a:t>everyone can benefit </a:t>
            </a:r>
            <a:r>
              <a:rPr lang="en-US" sz="3000" dirty="0">
                <a:latin typeface="Proxima Nova Rg"/>
              </a:rPr>
              <a:t>from digital transformation.</a:t>
            </a:r>
          </a:p>
        </p:txBody>
      </p:sp>
      <p:sp>
        <p:nvSpPr>
          <p:cNvPr id="10" name="Freeform 13">
            <a:extLst>
              <a:ext uri="{FF2B5EF4-FFF2-40B4-BE49-F238E27FC236}">
                <a16:creationId xmlns:a16="http://schemas.microsoft.com/office/drawing/2014/main" id="{81519565-C73D-C4AA-3AF0-3880B82C1261}"/>
              </a:ext>
            </a:extLst>
          </p:cNvPr>
          <p:cNvSpPr/>
          <p:nvPr/>
        </p:nvSpPr>
        <p:spPr>
          <a:xfrm>
            <a:off x="7939184" y="9629334"/>
            <a:ext cx="2404125" cy="263452"/>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714685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885333"/>
            <a:ext cx="9358937" cy="4401667"/>
            <a:chOff x="0" y="0"/>
            <a:chExt cx="2464905" cy="1159287"/>
          </a:xfrm>
        </p:grpSpPr>
        <p:sp>
          <p:nvSpPr>
            <p:cNvPr id="3" name="Freeform 3"/>
            <p:cNvSpPr/>
            <p:nvPr/>
          </p:nvSpPr>
          <p:spPr>
            <a:xfrm>
              <a:off x="0" y="0"/>
              <a:ext cx="2464905" cy="1159287"/>
            </a:xfrm>
            <a:custGeom>
              <a:avLst/>
              <a:gdLst/>
              <a:ahLst/>
              <a:cxnLst/>
              <a:rect l="l" t="t" r="r" b="b"/>
              <a:pathLst>
                <a:path w="2464905" h="1159287">
                  <a:moveTo>
                    <a:pt x="0" y="0"/>
                  </a:moveTo>
                  <a:lnTo>
                    <a:pt x="2464905" y="0"/>
                  </a:lnTo>
                  <a:lnTo>
                    <a:pt x="2464905" y="1159287"/>
                  </a:lnTo>
                  <a:lnTo>
                    <a:pt x="0" y="1159287"/>
                  </a:lnTo>
                  <a:close/>
                </a:path>
              </a:pathLst>
            </a:custGeom>
            <a:solidFill>
              <a:srgbClr val="000000"/>
            </a:solidFill>
          </p:spPr>
          <p:txBody>
            <a:bodyPr/>
            <a:lstStyle/>
            <a:p>
              <a:endParaRPr lang="en-US"/>
            </a:p>
          </p:txBody>
        </p:sp>
        <p:sp>
          <p:nvSpPr>
            <p:cNvPr id="4" name="TextBox 4"/>
            <p:cNvSpPr txBox="1"/>
            <p:nvPr/>
          </p:nvSpPr>
          <p:spPr>
            <a:xfrm>
              <a:off x="0" y="-38100"/>
              <a:ext cx="2464905" cy="1197387"/>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rot="-5400000">
            <a:off x="-464031" y="464032"/>
            <a:ext cx="10286999" cy="9358937"/>
          </a:xfrm>
          <a:custGeom>
            <a:avLst/>
            <a:gdLst/>
            <a:ahLst/>
            <a:cxnLst/>
            <a:rect l="l" t="t" r="r" b="b"/>
            <a:pathLst>
              <a:path w="13457222" h="9358937">
                <a:moveTo>
                  <a:pt x="0" y="0"/>
                </a:moveTo>
                <a:lnTo>
                  <a:pt x="13457222" y="0"/>
                </a:lnTo>
                <a:lnTo>
                  <a:pt x="13457222" y="9358936"/>
                </a:lnTo>
                <a:lnTo>
                  <a:pt x="0" y="9358936"/>
                </a:lnTo>
                <a:lnTo>
                  <a:pt x="0" y="0"/>
                </a:lnTo>
                <a:close/>
              </a:path>
            </a:pathLst>
          </a:custGeom>
          <a:blipFill>
            <a:blip r:embed="rId2"/>
            <a:stretch>
              <a:fillRect l="-46278" r="-15460"/>
            </a:stretch>
          </a:blipFill>
        </p:spPr>
        <p:txBody>
          <a:bodyPr/>
          <a:lstStyle/>
          <a:p>
            <a:endParaRPr lang="en-US" dirty="0"/>
          </a:p>
        </p:txBody>
      </p:sp>
      <p:sp>
        <p:nvSpPr>
          <p:cNvPr id="29" name="TextBox 29"/>
          <p:cNvSpPr txBox="1"/>
          <p:nvPr/>
        </p:nvSpPr>
        <p:spPr>
          <a:xfrm>
            <a:off x="838200" y="639600"/>
            <a:ext cx="6705600" cy="2031325"/>
          </a:xfrm>
          <a:prstGeom prst="rect">
            <a:avLst/>
          </a:prstGeom>
        </p:spPr>
        <p:txBody>
          <a:bodyPr wrap="square" lIns="0" tIns="0" rIns="0" bIns="0" rtlCol="0" anchor="t">
            <a:spAutoFit/>
          </a:bodyPr>
          <a:lstStyle/>
          <a:p>
            <a:r>
              <a:rPr lang="en-GB" sz="6600" b="1" i="0" u="none" strike="noStrike" baseline="0" dirty="0">
                <a:solidFill>
                  <a:srgbClr val="FFFFFF"/>
                </a:solidFill>
                <a:latin typeface="Proxima Nova"/>
              </a:rPr>
              <a:t>Contributing authors: </a:t>
            </a:r>
            <a:endParaRPr lang="en-GB" sz="6600" b="0" i="0" u="none" strike="noStrike" baseline="0" dirty="0">
              <a:solidFill>
                <a:srgbClr val="FFFFFF"/>
              </a:solidFill>
              <a:latin typeface="Proxima Nova"/>
            </a:endParaRPr>
          </a:p>
        </p:txBody>
      </p:sp>
      <p:sp>
        <p:nvSpPr>
          <p:cNvPr id="30" name="TextBox 30"/>
          <p:cNvSpPr txBox="1"/>
          <p:nvPr/>
        </p:nvSpPr>
        <p:spPr>
          <a:xfrm>
            <a:off x="488876" y="3154560"/>
            <a:ext cx="8058360" cy="4931606"/>
          </a:xfrm>
          <a:prstGeom prst="rect">
            <a:avLst/>
          </a:prstGeom>
        </p:spPr>
        <p:txBody>
          <a:bodyPr wrap="square" lIns="0" tIns="0" rIns="0" bIns="0" rtlCol="0" anchor="t">
            <a:spAutoFit/>
          </a:bodyPr>
          <a:lstStyle/>
          <a:p>
            <a:pPr marL="342900" indent="-342900">
              <a:lnSpc>
                <a:spcPct val="150000"/>
              </a:lnSpc>
              <a:buFont typeface="Arial" panose="020B0604020202020204" pitchFamily="34" charset="0"/>
              <a:buChar char="•"/>
            </a:pPr>
            <a:r>
              <a:rPr lang="en-GB" sz="2400" b="0" i="0" u="none" strike="noStrike" baseline="0" dirty="0">
                <a:solidFill>
                  <a:srgbClr val="FFFFFF"/>
                </a:solidFill>
                <a:latin typeface="Proxima Nova Medium"/>
              </a:rPr>
              <a:t>Liliana Arroyo Moliner </a:t>
            </a:r>
            <a:r>
              <a:rPr lang="en-GB" sz="2400" b="0" i="0" u="none" strike="noStrike" baseline="0" dirty="0">
                <a:solidFill>
                  <a:srgbClr val="FFFFFF"/>
                </a:solidFill>
                <a:latin typeface="Proxima Nova Lt"/>
              </a:rPr>
              <a:t>- Director General for Digital Society, Ministry of Business and Labor, Catalan Government </a:t>
            </a:r>
          </a:p>
          <a:p>
            <a:pPr marL="342900" indent="-342900">
              <a:lnSpc>
                <a:spcPct val="150000"/>
              </a:lnSpc>
              <a:buFont typeface="Arial" panose="020B0604020202020204" pitchFamily="34" charset="0"/>
              <a:buChar char="•"/>
            </a:pPr>
            <a:r>
              <a:rPr lang="en-GB" sz="2400" b="0" i="0" u="none" strike="noStrike" baseline="0" dirty="0">
                <a:solidFill>
                  <a:srgbClr val="FFFFFF"/>
                </a:solidFill>
                <a:latin typeface="Proxima Nova Medium"/>
              </a:rPr>
              <a:t>Vicky Charalambous, </a:t>
            </a:r>
            <a:r>
              <a:rPr lang="en-GB" sz="2400" b="0" i="0" u="none" strike="noStrike" baseline="0" dirty="0">
                <a:solidFill>
                  <a:srgbClr val="FFFFFF"/>
                </a:solidFill>
                <a:latin typeface="Proxima Nova Lt"/>
              </a:rPr>
              <a:t>CARDET - Institute of Development </a:t>
            </a:r>
          </a:p>
          <a:p>
            <a:pPr marL="342900" indent="-342900">
              <a:lnSpc>
                <a:spcPct val="150000"/>
              </a:lnSpc>
              <a:buFont typeface="Arial" panose="020B0604020202020204" pitchFamily="34" charset="0"/>
              <a:buChar char="•"/>
            </a:pPr>
            <a:r>
              <a:rPr lang="nl-NL" sz="2400" b="0" i="0" u="none" strike="noStrike" baseline="0" dirty="0">
                <a:solidFill>
                  <a:srgbClr val="FFFFFF"/>
                </a:solidFill>
                <a:latin typeface="Proxima Nova Medium"/>
              </a:rPr>
              <a:t>Veronique De </a:t>
            </a:r>
            <a:r>
              <a:rPr lang="nl-NL" sz="2400" b="0" i="0" u="none" strike="noStrike" baseline="0" dirty="0" err="1">
                <a:solidFill>
                  <a:srgbClr val="FFFFFF"/>
                </a:solidFill>
                <a:latin typeface="Proxima Nova Medium"/>
              </a:rPr>
              <a:t>Leneer</a:t>
            </a:r>
            <a:r>
              <a:rPr lang="nl-NL" sz="2400" b="0" i="0" u="none" strike="noStrike" baseline="0" dirty="0">
                <a:solidFill>
                  <a:srgbClr val="FFFFFF"/>
                </a:solidFill>
                <a:latin typeface="Proxima Nova Medium"/>
              </a:rPr>
              <a:t>, </a:t>
            </a:r>
            <a:r>
              <a:rPr lang="nl-NL" sz="2400" b="0" i="0" u="none" strike="noStrike" baseline="0" dirty="0">
                <a:solidFill>
                  <a:srgbClr val="FFFFFF"/>
                </a:solidFill>
                <a:latin typeface="Proxima Nova Lt"/>
              </a:rPr>
              <a:t>Maks vzw </a:t>
            </a:r>
          </a:p>
          <a:p>
            <a:pPr marL="342900" indent="-342900">
              <a:lnSpc>
                <a:spcPct val="150000"/>
              </a:lnSpc>
              <a:buFont typeface="Arial" panose="020B0604020202020204" pitchFamily="34" charset="0"/>
              <a:buChar char="•"/>
            </a:pPr>
            <a:r>
              <a:rPr lang="en-GB" sz="2400" b="0" i="0" u="none" strike="noStrike" baseline="0" dirty="0">
                <a:solidFill>
                  <a:srgbClr val="FFFFFF"/>
                </a:solidFill>
                <a:latin typeface="Proxima Nova Medium"/>
              </a:rPr>
              <a:t>Demos Michael, </a:t>
            </a:r>
            <a:r>
              <a:rPr lang="en-GB" sz="2400" b="0" i="0" u="none" strike="noStrike" baseline="0" dirty="0">
                <a:solidFill>
                  <a:srgbClr val="FFFFFF"/>
                </a:solidFill>
                <a:latin typeface="Proxima Nova Lt"/>
              </a:rPr>
              <a:t>CARDET </a:t>
            </a:r>
          </a:p>
          <a:p>
            <a:pPr marL="342900" indent="-342900">
              <a:lnSpc>
                <a:spcPct val="150000"/>
              </a:lnSpc>
              <a:buFont typeface="Arial" panose="020B0604020202020204" pitchFamily="34" charset="0"/>
              <a:buChar char="•"/>
            </a:pPr>
            <a:r>
              <a:rPr lang="en-GB" sz="2400" b="0" i="0" u="none" strike="noStrike" baseline="0" dirty="0">
                <a:solidFill>
                  <a:srgbClr val="FFFFFF"/>
                </a:solidFill>
                <a:latin typeface="Proxima Nova Medium"/>
              </a:rPr>
              <a:t>Victoria </a:t>
            </a:r>
            <a:r>
              <a:rPr lang="en-GB" sz="2400" b="0" i="0" u="none" strike="noStrike" baseline="0" dirty="0" err="1">
                <a:solidFill>
                  <a:srgbClr val="FFFFFF"/>
                </a:solidFill>
                <a:latin typeface="Proxima Nova Medium"/>
              </a:rPr>
              <a:t>Michaelidou</a:t>
            </a:r>
            <a:r>
              <a:rPr lang="en-GB" sz="2400" b="0" i="0" u="none" strike="noStrike" baseline="0" dirty="0">
                <a:solidFill>
                  <a:srgbClr val="FFFFFF"/>
                </a:solidFill>
                <a:latin typeface="Proxima Nova Medium"/>
              </a:rPr>
              <a:t>, </a:t>
            </a:r>
            <a:r>
              <a:rPr lang="en-GB" sz="2400" b="0" i="0" u="none" strike="noStrike" baseline="0" dirty="0">
                <a:solidFill>
                  <a:srgbClr val="FFFFFF"/>
                </a:solidFill>
                <a:latin typeface="Proxima Nova Lt"/>
              </a:rPr>
              <a:t>CARDET </a:t>
            </a:r>
          </a:p>
          <a:p>
            <a:pPr marL="342900" indent="-342900">
              <a:lnSpc>
                <a:spcPct val="150000"/>
              </a:lnSpc>
              <a:buFont typeface="Arial" panose="020B0604020202020204" pitchFamily="34" charset="0"/>
              <a:buChar char="•"/>
            </a:pPr>
            <a:r>
              <a:rPr lang="en-GB" sz="2400" b="0" i="0" u="none" strike="noStrike" baseline="0" dirty="0">
                <a:solidFill>
                  <a:srgbClr val="FFFFFF"/>
                </a:solidFill>
                <a:latin typeface="Proxima Nova Medium"/>
              </a:rPr>
              <a:t>Norman Röhner, </a:t>
            </a:r>
            <a:r>
              <a:rPr lang="en-GB" sz="2400" b="0" i="0" u="none" strike="noStrike" baseline="0" dirty="0">
                <a:solidFill>
                  <a:srgbClr val="FFFFFF"/>
                </a:solidFill>
                <a:latin typeface="Proxima Nova Lt"/>
              </a:rPr>
              <a:t>ALL DIGITAL </a:t>
            </a:r>
          </a:p>
          <a:p>
            <a:pPr marL="342900" indent="-342900">
              <a:lnSpc>
                <a:spcPct val="150000"/>
              </a:lnSpc>
              <a:buFont typeface="Arial" panose="020B0604020202020204" pitchFamily="34" charset="0"/>
              <a:buChar char="•"/>
            </a:pPr>
            <a:r>
              <a:rPr lang="en-GB" sz="2400" b="0" i="0" u="none" strike="noStrike" baseline="0" dirty="0">
                <a:solidFill>
                  <a:srgbClr val="FFFFFF"/>
                </a:solidFill>
                <a:latin typeface="Proxima Nova Medium"/>
              </a:rPr>
              <a:t>Charalambos Vrasidas, </a:t>
            </a:r>
            <a:r>
              <a:rPr lang="en-GB" sz="2400" b="0" i="0" u="none" strike="noStrike" baseline="0" dirty="0">
                <a:solidFill>
                  <a:srgbClr val="FFFFFF"/>
                </a:solidFill>
                <a:latin typeface="Proxima Nova Lt"/>
              </a:rPr>
              <a:t>CARDET - University of Nicosia</a:t>
            </a:r>
            <a:endParaRPr lang="en-US" sz="3200" dirty="0">
              <a:solidFill>
                <a:srgbClr val="FFFFFF"/>
              </a:solidFill>
              <a:latin typeface="Proxima Nova Rg"/>
            </a:endParaRPr>
          </a:p>
        </p:txBody>
      </p:sp>
      <p:sp>
        <p:nvSpPr>
          <p:cNvPr id="32" name="Freeform 32"/>
          <p:cNvSpPr/>
          <p:nvPr/>
        </p:nvSpPr>
        <p:spPr>
          <a:xfrm>
            <a:off x="2056985" y="9259330"/>
            <a:ext cx="5244967" cy="574761"/>
          </a:xfrm>
          <a:custGeom>
            <a:avLst/>
            <a:gdLst/>
            <a:ahLst/>
            <a:cxnLst/>
            <a:rect l="l" t="t" r="r" b="b"/>
            <a:pathLst>
              <a:path w="5244967" h="574761">
                <a:moveTo>
                  <a:pt x="0" y="0"/>
                </a:moveTo>
                <a:lnTo>
                  <a:pt x="5244967" y="0"/>
                </a:lnTo>
                <a:lnTo>
                  <a:pt x="5244967" y="574761"/>
                </a:lnTo>
                <a:lnTo>
                  <a:pt x="0" y="574761"/>
                </a:lnTo>
                <a:lnTo>
                  <a:pt x="0" y="0"/>
                </a:lnTo>
                <a:close/>
              </a:path>
            </a:pathLst>
          </a:custGeom>
          <a:blipFill>
            <a:blip r:embed="rId3"/>
            <a:stretch>
              <a:fillRect/>
            </a:stretch>
          </a:blipFill>
        </p:spPr>
        <p:txBody>
          <a:bodyPr/>
          <a:lstStyle/>
          <a:p>
            <a:endParaRPr lang="en-US"/>
          </a:p>
        </p:txBody>
      </p:sp>
      <p:pic>
        <p:nvPicPr>
          <p:cNvPr id="33" name="Picture 32">
            <a:extLst>
              <a:ext uri="{FF2B5EF4-FFF2-40B4-BE49-F238E27FC236}">
                <a16:creationId xmlns:a16="http://schemas.microsoft.com/office/drawing/2014/main" id="{FB981D74-8B53-6E60-8C67-396AE06B528F}"/>
              </a:ext>
            </a:extLst>
          </p:cNvPr>
          <p:cNvPicPr>
            <a:picLocks noChangeAspect="1"/>
          </p:cNvPicPr>
          <p:nvPr/>
        </p:nvPicPr>
        <p:blipFill>
          <a:blip r:embed="rId4"/>
          <a:stretch>
            <a:fillRect/>
          </a:stretch>
        </p:blipFill>
        <p:spPr>
          <a:xfrm>
            <a:off x="14630400" y="3598360"/>
            <a:ext cx="2488928" cy="2488928"/>
          </a:xfrm>
          <a:prstGeom prst="rect">
            <a:avLst/>
          </a:prstGeom>
        </p:spPr>
      </p:pic>
      <p:pic>
        <p:nvPicPr>
          <p:cNvPr id="34" name="Picture 33">
            <a:extLst>
              <a:ext uri="{FF2B5EF4-FFF2-40B4-BE49-F238E27FC236}">
                <a16:creationId xmlns:a16="http://schemas.microsoft.com/office/drawing/2014/main" id="{0C2C080E-8C14-1E03-DE6D-9E343C6523C7}"/>
              </a:ext>
            </a:extLst>
          </p:cNvPr>
          <p:cNvPicPr>
            <a:picLocks noChangeAspect="1"/>
          </p:cNvPicPr>
          <p:nvPr/>
        </p:nvPicPr>
        <p:blipFill>
          <a:blip r:embed="rId5"/>
          <a:stretch>
            <a:fillRect/>
          </a:stretch>
        </p:blipFill>
        <p:spPr>
          <a:xfrm>
            <a:off x="9932849" y="6648213"/>
            <a:ext cx="7504826" cy="2731245"/>
          </a:xfrm>
          <a:prstGeom prst="rect">
            <a:avLst/>
          </a:prstGeom>
        </p:spPr>
      </p:pic>
      <p:pic>
        <p:nvPicPr>
          <p:cNvPr id="35" name="Picture 34">
            <a:extLst>
              <a:ext uri="{FF2B5EF4-FFF2-40B4-BE49-F238E27FC236}">
                <a16:creationId xmlns:a16="http://schemas.microsoft.com/office/drawing/2014/main" id="{6405348B-567E-A038-5E9B-9E388925A436}"/>
              </a:ext>
            </a:extLst>
          </p:cNvPr>
          <p:cNvPicPr>
            <a:picLocks noChangeAspect="1"/>
          </p:cNvPicPr>
          <p:nvPr/>
        </p:nvPicPr>
        <p:blipFill>
          <a:blip r:embed="rId6"/>
          <a:stretch>
            <a:fillRect/>
          </a:stretch>
        </p:blipFill>
        <p:spPr>
          <a:xfrm>
            <a:off x="10310559" y="4133212"/>
            <a:ext cx="2857500" cy="1419225"/>
          </a:xfrm>
          <a:prstGeom prst="rect">
            <a:avLst/>
          </a:prstGeom>
        </p:spPr>
      </p:pic>
      <p:pic>
        <p:nvPicPr>
          <p:cNvPr id="38" name="Picture 37" descr="A close-up of a white background&#10;&#10;Description automatically generated">
            <a:extLst>
              <a:ext uri="{FF2B5EF4-FFF2-40B4-BE49-F238E27FC236}">
                <a16:creationId xmlns:a16="http://schemas.microsoft.com/office/drawing/2014/main" id="{A61F508D-BEFA-974B-BD99-471D8A7A14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9000" y="433524"/>
            <a:ext cx="5272524" cy="2670400"/>
          </a:xfrm>
          <a:prstGeom prst="rect">
            <a:avLst/>
          </a:prstGeom>
        </p:spPr>
      </p:pic>
      <p:sp>
        <p:nvSpPr>
          <p:cNvPr id="39" name="TextBox 38">
            <a:extLst>
              <a:ext uri="{FF2B5EF4-FFF2-40B4-BE49-F238E27FC236}">
                <a16:creationId xmlns:a16="http://schemas.microsoft.com/office/drawing/2014/main" id="{900A712D-76A3-837C-AE5B-71035D9C8E73}"/>
              </a:ext>
            </a:extLst>
          </p:cNvPr>
          <p:cNvSpPr txBox="1"/>
          <p:nvPr/>
        </p:nvSpPr>
        <p:spPr>
          <a:xfrm>
            <a:off x="15099652" y="6022304"/>
            <a:ext cx="1550424" cy="830997"/>
          </a:xfrm>
          <a:prstGeom prst="rect">
            <a:avLst/>
          </a:prstGeom>
          <a:noFill/>
        </p:spPr>
        <p:txBody>
          <a:bodyPr wrap="none" rtlCol="0">
            <a:spAutoFit/>
          </a:bodyPr>
          <a:lstStyle/>
          <a:p>
            <a:r>
              <a:rPr lang="en-GB" sz="4800" dirty="0"/>
              <a:t>Spain</a:t>
            </a:r>
            <a:endParaRPr lang="en-BE" sz="4800" dirty="0"/>
          </a:p>
        </p:txBody>
      </p:sp>
      <p:sp>
        <p:nvSpPr>
          <p:cNvPr id="40" name="TextBox 39">
            <a:extLst>
              <a:ext uri="{FF2B5EF4-FFF2-40B4-BE49-F238E27FC236}">
                <a16:creationId xmlns:a16="http://schemas.microsoft.com/office/drawing/2014/main" id="{1498E0DB-072A-93CF-50E4-D01D4AA479CD}"/>
              </a:ext>
            </a:extLst>
          </p:cNvPr>
          <p:cNvSpPr txBox="1"/>
          <p:nvPr/>
        </p:nvSpPr>
        <p:spPr>
          <a:xfrm>
            <a:off x="13030200" y="9122689"/>
            <a:ext cx="1895071" cy="830997"/>
          </a:xfrm>
          <a:prstGeom prst="rect">
            <a:avLst/>
          </a:prstGeom>
          <a:noFill/>
        </p:spPr>
        <p:txBody>
          <a:bodyPr wrap="none" rtlCol="0">
            <a:spAutoFit/>
          </a:bodyPr>
          <a:lstStyle/>
          <a:p>
            <a:r>
              <a:rPr lang="en-GB" sz="4800" dirty="0"/>
              <a:t>Cyprus</a:t>
            </a:r>
            <a:endParaRPr lang="en-BE" sz="4800" dirty="0"/>
          </a:p>
        </p:txBody>
      </p:sp>
      <p:sp>
        <p:nvSpPr>
          <p:cNvPr id="41" name="TextBox 40">
            <a:extLst>
              <a:ext uri="{FF2B5EF4-FFF2-40B4-BE49-F238E27FC236}">
                <a16:creationId xmlns:a16="http://schemas.microsoft.com/office/drawing/2014/main" id="{D4893B16-68DF-6EFE-F430-3259F6E96714}"/>
              </a:ext>
            </a:extLst>
          </p:cNvPr>
          <p:cNvSpPr txBox="1"/>
          <p:nvPr/>
        </p:nvSpPr>
        <p:spPr>
          <a:xfrm>
            <a:off x="10653009" y="6024894"/>
            <a:ext cx="2214068" cy="830997"/>
          </a:xfrm>
          <a:prstGeom prst="rect">
            <a:avLst/>
          </a:prstGeom>
          <a:noFill/>
        </p:spPr>
        <p:txBody>
          <a:bodyPr wrap="none" rtlCol="0">
            <a:spAutoFit/>
          </a:bodyPr>
          <a:lstStyle/>
          <a:p>
            <a:r>
              <a:rPr lang="en-GB" sz="4800" dirty="0"/>
              <a:t>Belgium</a:t>
            </a:r>
            <a:endParaRPr lang="en-BE" sz="4800" dirty="0"/>
          </a:p>
        </p:txBody>
      </p:sp>
    </p:spTree>
    <p:extLst>
      <p:ext uri="{BB962C8B-B14F-4D97-AF65-F5344CB8AC3E}">
        <p14:creationId xmlns:p14="http://schemas.microsoft.com/office/powerpoint/2010/main" val="132401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970718"/>
            <a:ext cx="18288000" cy="4316282"/>
            <a:chOff x="0" y="0"/>
            <a:chExt cx="4816593" cy="1136799"/>
          </a:xfrm>
        </p:grpSpPr>
        <p:sp>
          <p:nvSpPr>
            <p:cNvPr id="3" name="Freeform 3"/>
            <p:cNvSpPr/>
            <p:nvPr/>
          </p:nvSpPr>
          <p:spPr>
            <a:xfrm>
              <a:off x="0" y="0"/>
              <a:ext cx="4816592" cy="1136799"/>
            </a:xfrm>
            <a:custGeom>
              <a:avLst/>
              <a:gdLst/>
              <a:ahLst/>
              <a:cxnLst/>
              <a:rect l="l" t="t" r="r" b="b"/>
              <a:pathLst>
                <a:path w="4816592" h="1136799">
                  <a:moveTo>
                    <a:pt x="0" y="0"/>
                  </a:moveTo>
                  <a:lnTo>
                    <a:pt x="4816592" y="0"/>
                  </a:lnTo>
                  <a:lnTo>
                    <a:pt x="4816592" y="1136799"/>
                  </a:lnTo>
                  <a:lnTo>
                    <a:pt x="0" y="1136799"/>
                  </a:lnTo>
                  <a:close/>
                </a:path>
              </a:pathLst>
            </a:custGeom>
            <a:solidFill>
              <a:srgbClr val="3E16FF"/>
            </a:solidFill>
          </p:spPr>
          <p:txBody>
            <a:bodyPr/>
            <a:lstStyle/>
            <a:p>
              <a:endParaRPr lang="en-US"/>
            </a:p>
          </p:txBody>
        </p:sp>
        <p:sp>
          <p:nvSpPr>
            <p:cNvPr id="4" name="TextBox 4"/>
            <p:cNvSpPr txBox="1"/>
            <p:nvPr/>
          </p:nvSpPr>
          <p:spPr>
            <a:xfrm>
              <a:off x="0" y="-38100"/>
              <a:ext cx="4816593" cy="1174899"/>
            </a:xfrm>
            <a:prstGeom prst="rect">
              <a:avLst/>
            </a:prstGeom>
          </p:spPr>
          <p:txBody>
            <a:bodyPr lIns="50800" tIns="50800" rIns="50800" bIns="50800" rtlCol="0" anchor="ctr"/>
            <a:lstStyle/>
            <a:p>
              <a:pPr algn="ctr">
                <a:lnSpc>
                  <a:spcPts val="2659"/>
                </a:lnSpc>
              </a:pPr>
              <a:endParaRPr/>
            </a:p>
          </p:txBody>
        </p:sp>
      </p:grpSp>
      <p:sp>
        <p:nvSpPr>
          <p:cNvPr id="37" name="AutoShape 37"/>
          <p:cNvSpPr/>
          <p:nvPr/>
        </p:nvSpPr>
        <p:spPr>
          <a:xfrm>
            <a:off x="8910013" y="6814346"/>
            <a:ext cx="0" cy="2888503"/>
          </a:xfrm>
          <a:prstGeom prst="line">
            <a:avLst/>
          </a:prstGeom>
          <a:ln w="38100" cap="flat">
            <a:solidFill>
              <a:srgbClr val="FFFFFF"/>
            </a:solidFill>
            <a:prstDash val="solid"/>
            <a:headEnd type="none" w="sm" len="sm"/>
            <a:tailEnd type="none" w="sm" len="sm"/>
          </a:ln>
        </p:spPr>
        <p:txBody>
          <a:bodyPr/>
          <a:lstStyle/>
          <a:p>
            <a:endParaRPr lang="en-US"/>
          </a:p>
        </p:txBody>
      </p:sp>
      <p:sp>
        <p:nvSpPr>
          <p:cNvPr id="38" name="Freeform 38"/>
          <p:cNvSpPr/>
          <p:nvPr/>
        </p:nvSpPr>
        <p:spPr>
          <a:xfrm>
            <a:off x="0" y="0"/>
            <a:ext cx="18288000" cy="10287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2"/>
            <a:stretch>
              <a:fillRect t="-900000"/>
            </a:stretch>
          </a:blipFill>
        </p:spPr>
        <p:txBody>
          <a:bodyPr/>
          <a:lstStyle/>
          <a:p>
            <a:endParaRPr lang="en-US"/>
          </a:p>
        </p:txBody>
      </p:sp>
      <p:sp>
        <p:nvSpPr>
          <p:cNvPr id="39" name="Freeform 39"/>
          <p:cNvSpPr/>
          <p:nvPr/>
        </p:nvSpPr>
        <p:spPr>
          <a:xfrm>
            <a:off x="6521517" y="226970"/>
            <a:ext cx="5244967" cy="574761"/>
          </a:xfrm>
          <a:custGeom>
            <a:avLst/>
            <a:gdLst/>
            <a:ahLst/>
            <a:cxnLst/>
            <a:rect l="l" t="t" r="r" b="b"/>
            <a:pathLst>
              <a:path w="5244967" h="574761">
                <a:moveTo>
                  <a:pt x="0" y="0"/>
                </a:moveTo>
                <a:lnTo>
                  <a:pt x="5244966" y="0"/>
                </a:lnTo>
                <a:lnTo>
                  <a:pt x="5244966" y="574760"/>
                </a:lnTo>
                <a:lnTo>
                  <a:pt x="0" y="574760"/>
                </a:lnTo>
                <a:lnTo>
                  <a:pt x="0" y="0"/>
                </a:lnTo>
                <a:close/>
              </a:path>
            </a:pathLst>
          </a:custGeom>
          <a:blipFill>
            <a:blip r:embed="rId3"/>
            <a:stretch>
              <a:fillRect/>
            </a:stretch>
          </a:blipFill>
        </p:spPr>
        <p:txBody>
          <a:bodyPr/>
          <a:lstStyle/>
          <a:p>
            <a:endParaRPr lang="en-US"/>
          </a:p>
        </p:txBody>
      </p:sp>
      <p:sp>
        <p:nvSpPr>
          <p:cNvPr id="40" name="Freeform 40"/>
          <p:cNvSpPr/>
          <p:nvPr/>
        </p:nvSpPr>
        <p:spPr>
          <a:xfrm>
            <a:off x="0" y="5970718"/>
            <a:ext cx="18288000" cy="4316282"/>
          </a:xfrm>
          <a:custGeom>
            <a:avLst/>
            <a:gdLst/>
            <a:ahLst/>
            <a:cxnLst/>
            <a:rect l="l" t="t" r="r" b="b"/>
            <a:pathLst>
              <a:path w="18288000" h="4316282">
                <a:moveTo>
                  <a:pt x="0" y="0"/>
                </a:moveTo>
                <a:lnTo>
                  <a:pt x="18288000" y="0"/>
                </a:lnTo>
                <a:lnTo>
                  <a:pt x="18288000" y="4316282"/>
                </a:lnTo>
                <a:lnTo>
                  <a:pt x="0" y="4316282"/>
                </a:lnTo>
                <a:lnTo>
                  <a:pt x="0" y="0"/>
                </a:lnTo>
                <a:close/>
              </a:path>
            </a:pathLst>
          </a:custGeom>
          <a:blipFill>
            <a:blip r:embed="rId2"/>
            <a:stretch>
              <a:fillRect t="-138330"/>
            </a:stretch>
          </a:blipFill>
        </p:spPr>
        <p:txBody>
          <a:bodyPr/>
          <a:lstStyle/>
          <a:p>
            <a:endParaRPr lang="en-US"/>
          </a:p>
        </p:txBody>
      </p:sp>
      <p:sp>
        <p:nvSpPr>
          <p:cNvPr id="41" name="TextBox 41"/>
          <p:cNvSpPr txBox="1"/>
          <p:nvPr/>
        </p:nvSpPr>
        <p:spPr>
          <a:xfrm>
            <a:off x="1219199" y="8052841"/>
            <a:ext cx="15849598" cy="1212191"/>
          </a:xfrm>
          <a:prstGeom prst="rect">
            <a:avLst/>
          </a:prstGeom>
        </p:spPr>
        <p:txBody>
          <a:bodyPr wrap="square" lIns="0" tIns="0" rIns="0" bIns="0" rtlCol="0" anchor="t">
            <a:spAutoFit/>
          </a:bodyPr>
          <a:lstStyle/>
          <a:p>
            <a:pPr algn="ctr">
              <a:lnSpc>
                <a:spcPts val="8539"/>
              </a:lnSpc>
              <a:spcBef>
                <a:spcPct val="0"/>
              </a:spcBef>
            </a:pPr>
            <a:r>
              <a:rPr lang="en-US" sz="13800" dirty="0">
                <a:solidFill>
                  <a:srgbClr val="FFFFFF"/>
                </a:solidFill>
                <a:latin typeface="Proxima Nova Bold"/>
              </a:rPr>
              <a:t>Digital Well-Being</a:t>
            </a:r>
          </a:p>
        </p:txBody>
      </p:sp>
      <p:sp>
        <p:nvSpPr>
          <p:cNvPr id="44" name="TextBox 43">
            <a:extLst>
              <a:ext uri="{FF2B5EF4-FFF2-40B4-BE49-F238E27FC236}">
                <a16:creationId xmlns:a16="http://schemas.microsoft.com/office/drawing/2014/main" id="{947753BD-DBB4-CDFD-E233-350427182A43}"/>
              </a:ext>
            </a:extLst>
          </p:cNvPr>
          <p:cNvSpPr txBox="1"/>
          <p:nvPr/>
        </p:nvSpPr>
        <p:spPr>
          <a:xfrm>
            <a:off x="832813" y="1567215"/>
            <a:ext cx="16154400" cy="4031873"/>
          </a:xfrm>
          <a:prstGeom prst="rect">
            <a:avLst/>
          </a:prstGeom>
          <a:noFill/>
        </p:spPr>
        <p:txBody>
          <a:bodyPr wrap="square" rtlCol="0">
            <a:spAutoFit/>
          </a:bodyPr>
          <a:lstStyle/>
          <a:p>
            <a:r>
              <a:rPr lang="en-GB" sz="3200" u="sng" dirty="0"/>
              <a:t>Any interaction</a:t>
            </a:r>
            <a:r>
              <a:rPr lang="en-GB" sz="3200" dirty="0"/>
              <a:t> with digital technologies, whether they are </a:t>
            </a:r>
            <a:r>
              <a:rPr lang="en-GB" sz="3200" b="1" dirty="0"/>
              <a:t>active, passive, or creative</a:t>
            </a:r>
            <a:r>
              <a:rPr lang="en-GB" sz="3200" dirty="0"/>
              <a:t>, has an impact on </a:t>
            </a:r>
            <a:r>
              <a:rPr lang="en-GB" sz="3200" b="1" dirty="0"/>
              <a:t>individual and societal health and well-being</a:t>
            </a:r>
            <a:r>
              <a:rPr lang="en-GB" sz="3200" dirty="0"/>
              <a:t>. This impact can be positive or negative, and most often will share degrees of both. In addition, digital technologies have the </a:t>
            </a:r>
            <a:r>
              <a:rPr lang="en-GB" sz="3200" b="1" dirty="0"/>
              <a:t>potential</a:t>
            </a:r>
            <a:r>
              <a:rPr lang="en-GB" sz="3200" dirty="0"/>
              <a:t> to support and enhance individual and societal well-being.</a:t>
            </a:r>
          </a:p>
          <a:p>
            <a:endParaRPr lang="en-GB" sz="3200" dirty="0"/>
          </a:p>
          <a:p>
            <a:r>
              <a:rPr lang="en-GB" sz="3200" dirty="0"/>
              <a:t>We believe that </a:t>
            </a:r>
            <a:r>
              <a:rPr lang="en-GB" sz="3200" u="sng" dirty="0"/>
              <a:t>a healthy and sustainable use of digital tools</a:t>
            </a:r>
            <a:r>
              <a:rPr lang="en-GB" sz="3200" dirty="0"/>
              <a:t> is an essential </a:t>
            </a:r>
            <a:r>
              <a:rPr lang="en-GB" sz="3200" b="1" dirty="0"/>
              <a:t>digital competence</a:t>
            </a:r>
            <a:r>
              <a:rPr lang="en-GB" sz="3200" dirty="0"/>
              <a:t> in itself, and underpins the </a:t>
            </a:r>
            <a:r>
              <a:rPr lang="en-GB" sz="3200" dirty="0">
                <a:hlinkClick r:id="rId4"/>
              </a:rPr>
              <a:t>ALL DIGITAL Manifesto for Enhancing Digital Competences across Europe</a:t>
            </a:r>
            <a:r>
              <a:rPr lang="en-GB" sz="3200" dirty="0"/>
              <a:t>’s principles of inclusivity, accessibility, and holisticness.</a:t>
            </a:r>
            <a:endParaRPr lang="en-BE" sz="3200" dirty="0"/>
          </a:p>
        </p:txBody>
      </p:sp>
    </p:spTree>
    <p:extLst>
      <p:ext uri="{BB962C8B-B14F-4D97-AF65-F5344CB8AC3E}">
        <p14:creationId xmlns:p14="http://schemas.microsoft.com/office/powerpoint/2010/main" val="153179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970718"/>
            <a:ext cx="18288000" cy="4316282"/>
            <a:chOff x="0" y="0"/>
            <a:chExt cx="4816593" cy="1136799"/>
          </a:xfrm>
        </p:grpSpPr>
        <p:sp>
          <p:nvSpPr>
            <p:cNvPr id="3" name="Freeform 3"/>
            <p:cNvSpPr/>
            <p:nvPr/>
          </p:nvSpPr>
          <p:spPr>
            <a:xfrm>
              <a:off x="0" y="0"/>
              <a:ext cx="4816592" cy="1136799"/>
            </a:xfrm>
            <a:custGeom>
              <a:avLst/>
              <a:gdLst/>
              <a:ahLst/>
              <a:cxnLst/>
              <a:rect l="l" t="t" r="r" b="b"/>
              <a:pathLst>
                <a:path w="4816592" h="1136799">
                  <a:moveTo>
                    <a:pt x="0" y="0"/>
                  </a:moveTo>
                  <a:lnTo>
                    <a:pt x="4816592" y="0"/>
                  </a:lnTo>
                  <a:lnTo>
                    <a:pt x="4816592" y="1136799"/>
                  </a:lnTo>
                  <a:lnTo>
                    <a:pt x="0" y="1136799"/>
                  </a:lnTo>
                  <a:close/>
                </a:path>
              </a:pathLst>
            </a:custGeom>
            <a:solidFill>
              <a:srgbClr val="3E16FF"/>
            </a:solidFill>
          </p:spPr>
          <p:txBody>
            <a:bodyPr/>
            <a:lstStyle/>
            <a:p>
              <a:endParaRPr lang="en-US"/>
            </a:p>
          </p:txBody>
        </p:sp>
        <p:sp>
          <p:nvSpPr>
            <p:cNvPr id="4" name="TextBox 4"/>
            <p:cNvSpPr txBox="1"/>
            <p:nvPr/>
          </p:nvSpPr>
          <p:spPr>
            <a:xfrm>
              <a:off x="0" y="-38100"/>
              <a:ext cx="4816593" cy="1174899"/>
            </a:xfrm>
            <a:prstGeom prst="rect">
              <a:avLst/>
            </a:prstGeom>
          </p:spPr>
          <p:txBody>
            <a:bodyPr lIns="50800" tIns="50800" rIns="50800" bIns="50800" rtlCol="0" anchor="ctr"/>
            <a:lstStyle/>
            <a:p>
              <a:pPr algn="ctr">
                <a:lnSpc>
                  <a:spcPts val="2659"/>
                </a:lnSpc>
              </a:pPr>
              <a:endParaRPr/>
            </a:p>
          </p:txBody>
        </p:sp>
      </p:grpSp>
      <p:sp>
        <p:nvSpPr>
          <p:cNvPr id="37" name="AutoShape 37"/>
          <p:cNvSpPr/>
          <p:nvPr/>
        </p:nvSpPr>
        <p:spPr>
          <a:xfrm>
            <a:off x="8910013" y="6814346"/>
            <a:ext cx="0" cy="2888503"/>
          </a:xfrm>
          <a:prstGeom prst="line">
            <a:avLst/>
          </a:prstGeom>
          <a:ln w="38100" cap="flat">
            <a:solidFill>
              <a:srgbClr val="FFFFFF"/>
            </a:solidFill>
            <a:prstDash val="solid"/>
            <a:headEnd type="none" w="sm" len="sm"/>
            <a:tailEnd type="none" w="sm" len="sm"/>
          </a:ln>
        </p:spPr>
        <p:txBody>
          <a:bodyPr/>
          <a:lstStyle/>
          <a:p>
            <a:endParaRPr lang="en-US"/>
          </a:p>
        </p:txBody>
      </p:sp>
      <p:sp>
        <p:nvSpPr>
          <p:cNvPr id="38" name="Freeform 38"/>
          <p:cNvSpPr/>
          <p:nvPr/>
        </p:nvSpPr>
        <p:spPr>
          <a:xfrm>
            <a:off x="0" y="0"/>
            <a:ext cx="18288000" cy="1028700"/>
          </a:xfrm>
          <a:custGeom>
            <a:avLst/>
            <a:gdLst/>
            <a:ahLst/>
            <a:cxnLst/>
            <a:rect l="l" t="t" r="r" b="b"/>
            <a:pathLst>
              <a:path w="18288000" h="1028700">
                <a:moveTo>
                  <a:pt x="0" y="0"/>
                </a:moveTo>
                <a:lnTo>
                  <a:pt x="18288000" y="0"/>
                </a:lnTo>
                <a:lnTo>
                  <a:pt x="18288000" y="1028700"/>
                </a:lnTo>
                <a:lnTo>
                  <a:pt x="0" y="1028700"/>
                </a:lnTo>
                <a:lnTo>
                  <a:pt x="0" y="0"/>
                </a:lnTo>
                <a:close/>
              </a:path>
            </a:pathLst>
          </a:custGeom>
          <a:blipFill>
            <a:blip r:embed="rId2"/>
            <a:stretch>
              <a:fillRect t="-900000"/>
            </a:stretch>
          </a:blipFill>
        </p:spPr>
        <p:txBody>
          <a:bodyPr/>
          <a:lstStyle/>
          <a:p>
            <a:endParaRPr lang="en-US"/>
          </a:p>
        </p:txBody>
      </p:sp>
      <p:sp>
        <p:nvSpPr>
          <p:cNvPr id="39" name="Freeform 39"/>
          <p:cNvSpPr/>
          <p:nvPr/>
        </p:nvSpPr>
        <p:spPr>
          <a:xfrm>
            <a:off x="6521517" y="226970"/>
            <a:ext cx="5244967" cy="574761"/>
          </a:xfrm>
          <a:custGeom>
            <a:avLst/>
            <a:gdLst/>
            <a:ahLst/>
            <a:cxnLst/>
            <a:rect l="l" t="t" r="r" b="b"/>
            <a:pathLst>
              <a:path w="5244967" h="574761">
                <a:moveTo>
                  <a:pt x="0" y="0"/>
                </a:moveTo>
                <a:lnTo>
                  <a:pt x="5244966" y="0"/>
                </a:lnTo>
                <a:lnTo>
                  <a:pt x="5244966" y="574760"/>
                </a:lnTo>
                <a:lnTo>
                  <a:pt x="0" y="574760"/>
                </a:lnTo>
                <a:lnTo>
                  <a:pt x="0" y="0"/>
                </a:lnTo>
                <a:close/>
              </a:path>
            </a:pathLst>
          </a:custGeom>
          <a:blipFill>
            <a:blip r:embed="rId3"/>
            <a:stretch>
              <a:fillRect/>
            </a:stretch>
          </a:blipFill>
        </p:spPr>
        <p:txBody>
          <a:bodyPr/>
          <a:lstStyle/>
          <a:p>
            <a:endParaRPr lang="en-US"/>
          </a:p>
        </p:txBody>
      </p:sp>
      <p:sp>
        <p:nvSpPr>
          <p:cNvPr id="40" name="Freeform 40"/>
          <p:cNvSpPr/>
          <p:nvPr/>
        </p:nvSpPr>
        <p:spPr>
          <a:xfrm>
            <a:off x="0" y="5970718"/>
            <a:ext cx="18288000" cy="4316282"/>
          </a:xfrm>
          <a:custGeom>
            <a:avLst/>
            <a:gdLst/>
            <a:ahLst/>
            <a:cxnLst/>
            <a:rect l="l" t="t" r="r" b="b"/>
            <a:pathLst>
              <a:path w="18288000" h="4316282">
                <a:moveTo>
                  <a:pt x="0" y="0"/>
                </a:moveTo>
                <a:lnTo>
                  <a:pt x="18288000" y="0"/>
                </a:lnTo>
                <a:lnTo>
                  <a:pt x="18288000" y="4316282"/>
                </a:lnTo>
                <a:lnTo>
                  <a:pt x="0" y="4316282"/>
                </a:lnTo>
                <a:lnTo>
                  <a:pt x="0" y="0"/>
                </a:lnTo>
                <a:close/>
              </a:path>
            </a:pathLst>
          </a:custGeom>
          <a:blipFill>
            <a:blip r:embed="rId2"/>
            <a:stretch>
              <a:fillRect t="-138330"/>
            </a:stretch>
          </a:blipFill>
        </p:spPr>
        <p:txBody>
          <a:bodyPr/>
          <a:lstStyle/>
          <a:p>
            <a:endParaRPr lang="en-US"/>
          </a:p>
        </p:txBody>
      </p:sp>
      <p:sp>
        <p:nvSpPr>
          <p:cNvPr id="41" name="TextBox 41"/>
          <p:cNvSpPr txBox="1"/>
          <p:nvPr/>
        </p:nvSpPr>
        <p:spPr>
          <a:xfrm>
            <a:off x="1219199" y="8052841"/>
            <a:ext cx="15849598" cy="1212191"/>
          </a:xfrm>
          <a:prstGeom prst="rect">
            <a:avLst/>
          </a:prstGeom>
        </p:spPr>
        <p:txBody>
          <a:bodyPr wrap="square" lIns="0" tIns="0" rIns="0" bIns="0" rtlCol="0" anchor="t">
            <a:spAutoFit/>
          </a:bodyPr>
          <a:lstStyle/>
          <a:p>
            <a:pPr algn="ctr">
              <a:lnSpc>
                <a:spcPts val="8539"/>
              </a:lnSpc>
              <a:spcBef>
                <a:spcPct val="0"/>
              </a:spcBef>
            </a:pPr>
            <a:r>
              <a:rPr lang="en-US" sz="13800" dirty="0">
                <a:solidFill>
                  <a:srgbClr val="FFFFFF"/>
                </a:solidFill>
                <a:latin typeface="Proxima Nova Bold"/>
              </a:rPr>
              <a:t>Merged worlds</a:t>
            </a:r>
          </a:p>
        </p:txBody>
      </p:sp>
      <p:sp>
        <p:nvSpPr>
          <p:cNvPr id="44" name="TextBox 43">
            <a:extLst>
              <a:ext uri="{FF2B5EF4-FFF2-40B4-BE49-F238E27FC236}">
                <a16:creationId xmlns:a16="http://schemas.microsoft.com/office/drawing/2014/main" id="{947753BD-DBB4-CDFD-E233-350427182A43}"/>
              </a:ext>
            </a:extLst>
          </p:cNvPr>
          <p:cNvSpPr txBox="1"/>
          <p:nvPr/>
        </p:nvSpPr>
        <p:spPr>
          <a:xfrm>
            <a:off x="838200" y="1383748"/>
            <a:ext cx="7930187" cy="4524315"/>
          </a:xfrm>
          <a:prstGeom prst="rect">
            <a:avLst/>
          </a:prstGeom>
          <a:noFill/>
        </p:spPr>
        <p:txBody>
          <a:bodyPr wrap="square" numCol="1" rtlCol="0">
            <a:spAutoFit/>
          </a:bodyPr>
          <a:lstStyle/>
          <a:p>
            <a:pPr algn="ctr"/>
            <a:r>
              <a:rPr lang="en-GB" sz="3600" dirty="0"/>
              <a:t>Separation</a:t>
            </a:r>
          </a:p>
          <a:p>
            <a:pPr marL="457200" indent="-457200">
              <a:buFont typeface="Arial" panose="020B0604020202020204" pitchFamily="34" charset="0"/>
              <a:buChar char="•"/>
            </a:pPr>
            <a:r>
              <a:rPr lang="en-GB" sz="3600" dirty="0"/>
              <a:t>Digital world developed as alternate reality</a:t>
            </a:r>
          </a:p>
          <a:p>
            <a:pPr marL="457200" indent="-457200">
              <a:buFont typeface="Arial" panose="020B0604020202020204" pitchFamily="34" charset="0"/>
              <a:buChar char="•"/>
            </a:pPr>
            <a:r>
              <a:rPr lang="en-GB" sz="3600" dirty="0"/>
              <a:t>Escapism, anonymity, freedom</a:t>
            </a:r>
          </a:p>
          <a:p>
            <a:pPr marL="457200" indent="-457200">
              <a:buFont typeface="Arial" panose="020B0604020202020204" pitchFamily="34" charset="0"/>
              <a:buChar char="•"/>
            </a:pPr>
            <a:r>
              <a:rPr lang="en-GB" sz="3600" dirty="0"/>
              <a:t>online vs offline</a:t>
            </a:r>
          </a:p>
          <a:p>
            <a:pPr marL="457200" indent="-457200">
              <a:buFont typeface="Arial" panose="020B0604020202020204" pitchFamily="34" charset="0"/>
              <a:buChar char="•"/>
            </a:pPr>
            <a:r>
              <a:rPr lang="en-GB" sz="3600" dirty="0"/>
              <a:t>Barriers of access, understanding and awareness</a:t>
            </a:r>
          </a:p>
          <a:p>
            <a:pPr marL="457200" indent="-457200">
              <a:buFont typeface="Arial" panose="020B0604020202020204" pitchFamily="34" charset="0"/>
              <a:buChar char="•"/>
            </a:pPr>
            <a:r>
              <a:rPr lang="en-GB" sz="3600" dirty="0"/>
              <a:t>“online disinhibition effect”</a:t>
            </a:r>
          </a:p>
        </p:txBody>
      </p:sp>
      <p:sp>
        <p:nvSpPr>
          <p:cNvPr id="5" name="TextBox 4">
            <a:extLst>
              <a:ext uri="{FF2B5EF4-FFF2-40B4-BE49-F238E27FC236}">
                <a16:creationId xmlns:a16="http://schemas.microsoft.com/office/drawing/2014/main" id="{F00E7179-24C5-7961-8A8B-546668437B73}"/>
              </a:ext>
            </a:extLst>
          </p:cNvPr>
          <p:cNvSpPr txBox="1"/>
          <p:nvPr/>
        </p:nvSpPr>
        <p:spPr>
          <a:xfrm>
            <a:off x="9143998" y="1350564"/>
            <a:ext cx="7930187" cy="3970318"/>
          </a:xfrm>
          <a:prstGeom prst="rect">
            <a:avLst/>
          </a:prstGeom>
          <a:noFill/>
        </p:spPr>
        <p:txBody>
          <a:bodyPr wrap="square" numCol="1" rtlCol="0">
            <a:spAutoFit/>
          </a:bodyPr>
          <a:lstStyle/>
          <a:p>
            <a:pPr algn="ctr"/>
            <a:r>
              <a:rPr lang="en-GB" sz="3600" dirty="0"/>
              <a:t>Connection</a:t>
            </a:r>
          </a:p>
          <a:p>
            <a:pPr marL="457200" indent="-457200">
              <a:buFont typeface="Arial" panose="020B0604020202020204" pitchFamily="34" charset="0"/>
              <a:buChar char="•"/>
            </a:pPr>
            <a:r>
              <a:rPr lang="en-GB" sz="3600" dirty="0"/>
              <a:t>online activities have real world effects</a:t>
            </a:r>
          </a:p>
          <a:p>
            <a:pPr marL="457200" indent="-457200">
              <a:buFont typeface="Arial" panose="020B0604020202020204" pitchFamily="34" charset="0"/>
              <a:buChar char="•"/>
            </a:pPr>
            <a:r>
              <a:rPr lang="en-GB" sz="3600" dirty="0"/>
              <a:t>Radicalisation</a:t>
            </a:r>
          </a:p>
          <a:p>
            <a:pPr marL="457200" indent="-457200">
              <a:buFont typeface="Arial" panose="020B0604020202020204" pitchFamily="34" charset="0"/>
              <a:buChar char="•"/>
            </a:pPr>
            <a:r>
              <a:rPr lang="en-GB" sz="3600" dirty="0"/>
              <a:t>Socialising through digital tools</a:t>
            </a:r>
          </a:p>
          <a:p>
            <a:pPr marL="457200" indent="-457200">
              <a:buFont typeface="Arial" panose="020B0604020202020204" pitchFamily="34" charset="0"/>
              <a:buChar char="•"/>
            </a:pPr>
            <a:r>
              <a:rPr lang="en-GB" sz="3600" dirty="0"/>
              <a:t>Bridging physical barriers</a:t>
            </a:r>
          </a:p>
          <a:p>
            <a:pPr marL="457200" indent="-457200">
              <a:buFont typeface="Arial" panose="020B0604020202020204" pitchFamily="34" charset="0"/>
              <a:buChar char="•"/>
            </a:pPr>
            <a:r>
              <a:rPr lang="en-GB" sz="3600" dirty="0"/>
              <a:t>Inclusion and participation</a:t>
            </a:r>
          </a:p>
          <a:p>
            <a:pPr marL="571500" indent="-571500">
              <a:buFont typeface="Arial" panose="020B0604020202020204" pitchFamily="34" charset="0"/>
              <a:buChar char="•"/>
            </a:pPr>
            <a:r>
              <a:rPr lang="en-GB" sz="3600" dirty="0"/>
              <a:t>Essential services</a:t>
            </a:r>
          </a:p>
        </p:txBody>
      </p:sp>
    </p:spTree>
    <p:extLst>
      <p:ext uri="{BB962C8B-B14F-4D97-AF65-F5344CB8AC3E}">
        <p14:creationId xmlns:p14="http://schemas.microsoft.com/office/powerpoint/2010/main" val="59007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9931941" y="0"/>
            <a:ext cx="8311187" cy="10287000"/>
          </a:xfrm>
          <a:custGeom>
            <a:avLst/>
            <a:gdLst/>
            <a:ahLst/>
            <a:cxnLst/>
            <a:rect l="l" t="t" r="r" b="b"/>
            <a:pathLst>
              <a:path w="8311187" h="10287000">
                <a:moveTo>
                  <a:pt x="0" y="0"/>
                </a:moveTo>
                <a:lnTo>
                  <a:pt x="8311187" y="0"/>
                </a:lnTo>
                <a:lnTo>
                  <a:pt x="8311187" y="10287000"/>
                </a:lnTo>
                <a:lnTo>
                  <a:pt x="0" y="10287000"/>
                </a:lnTo>
                <a:lnTo>
                  <a:pt x="0" y="0"/>
                </a:lnTo>
                <a:close/>
              </a:path>
            </a:pathLst>
          </a:custGeom>
          <a:blipFill>
            <a:blip r:embed="rId2"/>
            <a:stretch>
              <a:fillRect l="-75250" r="-44790"/>
            </a:stretch>
          </a:blipFill>
        </p:spPr>
        <p:txBody>
          <a:bodyPr/>
          <a:lstStyle/>
          <a:p>
            <a:endParaRPr lang="en-US"/>
          </a:p>
        </p:txBody>
      </p:sp>
      <p:sp>
        <p:nvSpPr>
          <p:cNvPr id="9" name="TextBox 9"/>
          <p:cNvSpPr txBox="1"/>
          <p:nvPr/>
        </p:nvSpPr>
        <p:spPr>
          <a:xfrm>
            <a:off x="11125200" y="1613814"/>
            <a:ext cx="5196740" cy="3195683"/>
          </a:xfrm>
          <a:prstGeom prst="rect">
            <a:avLst/>
          </a:prstGeom>
        </p:spPr>
        <p:txBody>
          <a:bodyPr wrap="square" lIns="0" tIns="0" rIns="0" bIns="0" rtlCol="0" anchor="t">
            <a:spAutoFit/>
          </a:bodyPr>
          <a:lstStyle/>
          <a:p>
            <a:pPr>
              <a:lnSpc>
                <a:spcPts val="8539"/>
              </a:lnSpc>
              <a:spcBef>
                <a:spcPct val="0"/>
              </a:spcBef>
            </a:pPr>
            <a:r>
              <a:rPr lang="en-US" sz="6099" dirty="0">
                <a:solidFill>
                  <a:srgbClr val="FFFFFF"/>
                </a:solidFill>
                <a:latin typeface="Rubik Semi-Bold"/>
              </a:rPr>
              <a:t>5</a:t>
            </a:r>
          </a:p>
          <a:p>
            <a:pPr>
              <a:lnSpc>
                <a:spcPts val="8539"/>
              </a:lnSpc>
              <a:spcBef>
                <a:spcPct val="0"/>
              </a:spcBef>
            </a:pPr>
            <a:r>
              <a:rPr lang="en-US" sz="6099" dirty="0">
                <a:solidFill>
                  <a:srgbClr val="FFFFFF"/>
                </a:solidFill>
                <a:latin typeface="Rubik Semi-Bold"/>
              </a:rPr>
              <a:t>Competence areas</a:t>
            </a:r>
          </a:p>
        </p:txBody>
      </p:sp>
      <p:sp>
        <p:nvSpPr>
          <p:cNvPr id="10" name="TextBox 10"/>
          <p:cNvSpPr txBox="1"/>
          <p:nvPr/>
        </p:nvSpPr>
        <p:spPr>
          <a:xfrm>
            <a:off x="11125200" y="6567546"/>
            <a:ext cx="6131790" cy="2031325"/>
          </a:xfrm>
          <a:prstGeom prst="rect">
            <a:avLst/>
          </a:prstGeom>
        </p:spPr>
        <p:txBody>
          <a:bodyPr lIns="0" tIns="0" rIns="0" bIns="0" rtlCol="0" anchor="t">
            <a:spAutoFit/>
          </a:bodyPr>
          <a:lstStyle/>
          <a:p>
            <a:pPr>
              <a:spcBef>
                <a:spcPct val="0"/>
              </a:spcBef>
            </a:pPr>
            <a:r>
              <a:rPr lang="en-US" sz="4400" dirty="0">
                <a:solidFill>
                  <a:srgbClr val="FFFFFF"/>
                </a:solidFill>
                <a:latin typeface="Nunito Sans"/>
              </a:rPr>
              <a:t>Digital Competence Framework for Citizens (DigComp)</a:t>
            </a:r>
          </a:p>
        </p:txBody>
      </p:sp>
      <p:sp>
        <p:nvSpPr>
          <p:cNvPr id="12" name="Freeform 12"/>
          <p:cNvSpPr/>
          <p:nvPr/>
        </p:nvSpPr>
        <p:spPr>
          <a:xfrm>
            <a:off x="0" y="0"/>
            <a:ext cx="1458601" cy="10287000"/>
          </a:xfrm>
          <a:custGeom>
            <a:avLst/>
            <a:gdLst/>
            <a:ahLst/>
            <a:cxnLst/>
            <a:rect l="l" t="t" r="r" b="b"/>
            <a:pathLst>
              <a:path w="1458601" h="10287000">
                <a:moveTo>
                  <a:pt x="0" y="0"/>
                </a:moveTo>
                <a:lnTo>
                  <a:pt x="1458601" y="0"/>
                </a:lnTo>
                <a:lnTo>
                  <a:pt x="1458601" y="10287000"/>
                </a:lnTo>
                <a:lnTo>
                  <a:pt x="0" y="10287000"/>
                </a:lnTo>
                <a:lnTo>
                  <a:pt x="0" y="0"/>
                </a:lnTo>
                <a:close/>
              </a:path>
            </a:pathLst>
          </a:custGeom>
          <a:blipFill>
            <a:blip r:embed="rId2"/>
            <a:stretch>
              <a:fillRect r="-1153804"/>
            </a:stretch>
          </a:blipFill>
        </p:spPr>
        <p:txBody>
          <a:bodyPr/>
          <a:lstStyle/>
          <a:p>
            <a:endParaRPr lang="en-US"/>
          </a:p>
        </p:txBody>
      </p:sp>
      <p:sp>
        <p:nvSpPr>
          <p:cNvPr id="13" name="Freeform 13"/>
          <p:cNvSpPr/>
          <p:nvPr/>
        </p:nvSpPr>
        <p:spPr>
          <a:xfrm rot="-5400000">
            <a:off x="-1893183" y="4856120"/>
            <a:ext cx="5244967" cy="574761"/>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3"/>
            <a:stretch>
              <a:fillRect/>
            </a:stretch>
          </a:blipFill>
        </p:spPr>
        <p:txBody>
          <a:bodyPr/>
          <a:lstStyle/>
          <a:p>
            <a:endParaRPr lang="en-US"/>
          </a:p>
        </p:txBody>
      </p:sp>
      <p:sp>
        <p:nvSpPr>
          <p:cNvPr id="18" name="TextBox 17">
            <a:extLst>
              <a:ext uri="{FF2B5EF4-FFF2-40B4-BE49-F238E27FC236}">
                <a16:creationId xmlns:a16="http://schemas.microsoft.com/office/drawing/2014/main" id="{7065C127-0D9A-64AA-BB3A-D47A6C2E4F25}"/>
              </a:ext>
            </a:extLst>
          </p:cNvPr>
          <p:cNvSpPr txBox="1"/>
          <p:nvPr/>
        </p:nvSpPr>
        <p:spPr>
          <a:xfrm>
            <a:off x="3276602" y="1066800"/>
            <a:ext cx="4572000" cy="1446550"/>
          </a:xfrm>
          <a:prstGeom prst="rect">
            <a:avLst/>
          </a:prstGeom>
          <a:solidFill>
            <a:srgbClr val="D6B856"/>
          </a:solidFill>
        </p:spPr>
        <p:txBody>
          <a:bodyPr wrap="square" rtlCol="0">
            <a:spAutoFit/>
          </a:bodyPr>
          <a:lstStyle/>
          <a:p>
            <a:pPr algn="ctr"/>
            <a:r>
              <a:rPr lang="en-GB" sz="4400" dirty="0">
                <a:solidFill>
                  <a:schemeClr val="bg1"/>
                </a:solidFill>
              </a:rPr>
              <a:t>Information and data literacy</a:t>
            </a:r>
            <a:endParaRPr lang="en-BE" sz="4400" dirty="0">
              <a:solidFill>
                <a:schemeClr val="bg1"/>
              </a:solidFill>
            </a:endParaRPr>
          </a:p>
        </p:txBody>
      </p:sp>
      <p:sp>
        <p:nvSpPr>
          <p:cNvPr id="23" name="TextBox 22">
            <a:extLst>
              <a:ext uri="{FF2B5EF4-FFF2-40B4-BE49-F238E27FC236}">
                <a16:creationId xmlns:a16="http://schemas.microsoft.com/office/drawing/2014/main" id="{45B471CD-9667-DD8B-3D9D-342831A5E2DE}"/>
              </a:ext>
            </a:extLst>
          </p:cNvPr>
          <p:cNvSpPr txBox="1"/>
          <p:nvPr/>
        </p:nvSpPr>
        <p:spPr>
          <a:xfrm>
            <a:off x="3276600" y="2741950"/>
            <a:ext cx="4572000" cy="1446550"/>
          </a:xfrm>
          <a:prstGeom prst="rect">
            <a:avLst/>
          </a:prstGeom>
          <a:solidFill>
            <a:srgbClr val="84AFDA"/>
          </a:solidFill>
        </p:spPr>
        <p:txBody>
          <a:bodyPr wrap="square" rtlCol="0">
            <a:spAutoFit/>
          </a:bodyPr>
          <a:lstStyle/>
          <a:p>
            <a:pPr algn="ctr"/>
            <a:r>
              <a:rPr lang="en-GB" sz="4400" dirty="0">
                <a:solidFill>
                  <a:schemeClr val="bg1"/>
                </a:solidFill>
              </a:rPr>
              <a:t>Communication and collaboration</a:t>
            </a:r>
            <a:endParaRPr lang="en-BE" sz="4400" dirty="0">
              <a:solidFill>
                <a:schemeClr val="bg1"/>
              </a:solidFill>
            </a:endParaRPr>
          </a:p>
        </p:txBody>
      </p:sp>
      <p:sp>
        <p:nvSpPr>
          <p:cNvPr id="24" name="TextBox 23">
            <a:extLst>
              <a:ext uri="{FF2B5EF4-FFF2-40B4-BE49-F238E27FC236}">
                <a16:creationId xmlns:a16="http://schemas.microsoft.com/office/drawing/2014/main" id="{51E23D62-A0C3-8192-58A0-EC2404DDBB6F}"/>
              </a:ext>
            </a:extLst>
          </p:cNvPr>
          <p:cNvSpPr txBox="1"/>
          <p:nvPr/>
        </p:nvSpPr>
        <p:spPr>
          <a:xfrm>
            <a:off x="3276600" y="4420225"/>
            <a:ext cx="4572000" cy="1446550"/>
          </a:xfrm>
          <a:prstGeom prst="rect">
            <a:avLst/>
          </a:prstGeom>
          <a:solidFill>
            <a:srgbClr val="C77C39"/>
          </a:solidFill>
        </p:spPr>
        <p:txBody>
          <a:bodyPr wrap="square" rtlCol="0">
            <a:spAutoFit/>
          </a:bodyPr>
          <a:lstStyle/>
          <a:p>
            <a:pPr algn="ctr"/>
            <a:r>
              <a:rPr lang="en-GB" sz="4400" dirty="0">
                <a:solidFill>
                  <a:schemeClr val="bg1"/>
                </a:solidFill>
              </a:rPr>
              <a:t>Digital content creation</a:t>
            </a:r>
            <a:endParaRPr lang="en-BE" sz="4400" dirty="0">
              <a:solidFill>
                <a:schemeClr val="bg1"/>
              </a:solidFill>
            </a:endParaRPr>
          </a:p>
        </p:txBody>
      </p:sp>
      <p:sp>
        <p:nvSpPr>
          <p:cNvPr id="25" name="TextBox 24">
            <a:extLst>
              <a:ext uri="{FF2B5EF4-FFF2-40B4-BE49-F238E27FC236}">
                <a16:creationId xmlns:a16="http://schemas.microsoft.com/office/drawing/2014/main" id="{0E27ADCB-CE31-B2B7-0F05-578690AC524F}"/>
              </a:ext>
            </a:extLst>
          </p:cNvPr>
          <p:cNvSpPr txBox="1"/>
          <p:nvPr/>
        </p:nvSpPr>
        <p:spPr>
          <a:xfrm>
            <a:off x="3276600" y="6098500"/>
            <a:ext cx="4572000" cy="1447200"/>
          </a:xfrm>
          <a:prstGeom prst="rect">
            <a:avLst/>
          </a:prstGeom>
          <a:solidFill>
            <a:srgbClr val="87A66D"/>
          </a:solidFill>
        </p:spPr>
        <p:txBody>
          <a:bodyPr wrap="square" rtlCol="0" anchor="ctr">
            <a:spAutoFit/>
          </a:bodyPr>
          <a:lstStyle/>
          <a:p>
            <a:pPr algn="ctr"/>
            <a:r>
              <a:rPr lang="en-GB" sz="4400" dirty="0">
                <a:solidFill>
                  <a:schemeClr val="bg1"/>
                </a:solidFill>
              </a:rPr>
              <a:t>Safety</a:t>
            </a:r>
            <a:endParaRPr lang="en-BE" sz="4400" dirty="0">
              <a:solidFill>
                <a:schemeClr val="bg1"/>
              </a:solidFill>
            </a:endParaRPr>
          </a:p>
        </p:txBody>
      </p:sp>
      <p:sp>
        <p:nvSpPr>
          <p:cNvPr id="26" name="TextBox 25">
            <a:extLst>
              <a:ext uri="{FF2B5EF4-FFF2-40B4-BE49-F238E27FC236}">
                <a16:creationId xmlns:a16="http://schemas.microsoft.com/office/drawing/2014/main" id="{7C6F0A9B-5630-7164-7281-E2282CB95ED0}"/>
              </a:ext>
            </a:extLst>
          </p:cNvPr>
          <p:cNvSpPr txBox="1"/>
          <p:nvPr/>
        </p:nvSpPr>
        <p:spPr>
          <a:xfrm>
            <a:off x="3286432" y="7773000"/>
            <a:ext cx="4572000" cy="1447200"/>
          </a:xfrm>
          <a:prstGeom prst="rect">
            <a:avLst/>
          </a:prstGeom>
          <a:solidFill>
            <a:srgbClr val="C76272"/>
          </a:solidFill>
        </p:spPr>
        <p:txBody>
          <a:bodyPr wrap="square" rtlCol="0" anchor="ctr">
            <a:spAutoFit/>
          </a:bodyPr>
          <a:lstStyle/>
          <a:p>
            <a:pPr algn="ctr"/>
            <a:r>
              <a:rPr lang="en-GB" sz="4400" dirty="0">
                <a:solidFill>
                  <a:schemeClr val="bg1"/>
                </a:solidFill>
              </a:rPr>
              <a:t>Problem solving</a:t>
            </a:r>
            <a:endParaRPr lang="en-BE" sz="4400" dirty="0">
              <a:solidFill>
                <a:schemeClr val="bg1"/>
              </a:solidFill>
            </a:endParaRPr>
          </a:p>
        </p:txBody>
      </p:sp>
    </p:spTree>
    <p:extLst>
      <p:ext uri="{BB962C8B-B14F-4D97-AF65-F5344CB8AC3E}">
        <p14:creationId xmlns:p14="http://schemas.microsoft.com/office/powerpoint/2010/main" val="173546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9931941" y="0"/>
            <a:ext cx="8311187" cy="10287000"/>
          </a:xfrm>
          <a:custGeom>
            <a:avLst/>
            <a:gdLst/>
            <a:ahLst/>
            <a:cxnLst/>
            <a:rect l="l" t="t" r="r" b="b"/>
            <a:pathLst>
              <a:path w="8311187" h="10287000">
                <a:moveTo>
                  <a:pt x="0" y="0"/>
                </a:moveTo>
                <a:lnTo>
                  <a:pt x="8311187" y="0"/>
                </a:lnTo>
                <a:lnTo>
                  <a:pt x="8311187" y="10287000"/>
                </a:lnTo>
                <a:lnTo>
                  <a:pt x="0" y="10287000"/>
                </a:lnTo>
                <a:lnTo>
                  <a:pt x="0" y="0"/>
                </a:lnTo>
                <a:close/>
              </a:path>
            </a:pathLst>
          </a:custGeom>
          <a:blipFill>
            <a:blip r:embed="rId2"/>
            <a:stretch>
              <a:fillRect l="-75250" r="-44790"/>
            </a:stretch>
          </a:blipFill>
        </p:spPr>
        <p:txBody>
          <a:bodyPr/>
          <a:lstStyle/>
          <a:p>
            <a:endParaRPr lang="en-US"/>
          </a:p>
        </p:txBody>
      </p:sp>
      <p:sp>
        <p:nvSpPr>
          <p:cNvPr id="9" name="TextBox 9"/>
          <p:cNvSpPr txBox="1"/>
          <p:nvPr/>
        </p:nvSpPr>
        <p:spPr>
          <a:xfrm>
            <a:off x="11125200" y="1613814"/>
            <a:ext cx="5486400" cy="2105641"/>
          </a:xfrm>
          <a:prstGeom prst="rect">
            <a:avLst/>
          </a:prstGeom>
        </p:spPr>
        <p:txBody>
          <a:bodyPr wrap="square" lIns="0" tIns="0" rIns="0" bIns="0" rtlCol="0" anchor="t">
            <a:spAutoFit/>
          </a:bodyPr>
          <a:lstStyle/>
          <a:p>
            <a:pPr>
              <a:lnSpc>
                <a:spcPts val="8539"/>
              </a:lnSpc>
              <a:spcBef>
                <a:spcPct val="0"/>
              </a:spcBef>
            </a:pPr>
            <a:r>
              <a:rPr lang="en-US" sz="6099" dirty="0">
                <a:solidFill>
                  <a:srgbClr val="FFFFFF"/>
                </a:solidFill>
                <a:latin typeface="Rubik Semi-Bold"/>
              </a:rPr>
              <a:t>21 Competences </a:t>
            </a:r>
          </a:p>
        </p:txBody>
      </p:sp>
      <p:sp>
        <p:nvSpPr>
          <p:cNvPr id="10" name="TextBox 10"/>
          <p:cNvSpPr txBox="1"/>
          <p:nvPr/>
        </p:nvSpPr>
        <p:spPr>
          <a:xfrm>
            <a:off x="11125200" y="6567546"/>
            <a:ext cx="6131790" cy="2031325"/>
          </a:xfrm>
          <a:prstGeom prst="rect">
            <a:avLst/>
          </a:prstGeom>
        </p:spPr>
        <p:txBody>
          <a:bodyPr lIns="0" tIns="0" rIns="0" bIns="0" rtlCol="0" anchor="t">
            <a:spAutoFit/>
          </a:bodyPr>
          <a:lstStyle/>
          <a:p>
            <a:pPr>
              <a:spcBef>
                <a:spcPct val="0"/>
              </a:spcBef>
            </a:pPr>
            <a:r>
              <a:rPr lang="en-US" sz="4400" dirty="0">
                <a:solidFill>
                  <a:srgbClr val="FFFFFF"/>
                </a:solidFill>
                <a:latin typeface="Nunito Sans"/>
              </a:rPr>
              <a:t>Digital Competence Framework for Citizens (DigComp)</a:t>
            </a:r>
          </a:p>
        </p:txBody>
      </p:sp>
      <p:sp>
        <p:nvSpPr>
          <p:cNvPr id="12" name="Freeform 12"/>
          <p:cNvSpPr/>
          <p:nvPr/>
        </p:nvSpPr>
        <p:spPr>
          <a:xfrm>
            <a:off x="0" y="0"/>
            <a:ext cx="1458601" cy="10287000"/>
          </a:xfrm>
          <a:custGeom>
            <a:avLst/>
            <a:gdLst/>
            <a:ahLst/>
            <a:cxnLst/>
            <a:rect l="l" t="t" r="r" b="b"/>
            <a:pathLst>
              <a:path w="1458601" h="10287000">
                <a:moveTo>
                  <a:pt x="0" y="0"/>
                </a:moveTo>
                <a:lnTo>
                  <a:pt x="1458601" y="0"/>
                </a:lnTo>
                <a:lnTo>
                  <a:pt x="1458601" y="10287000"/>
                </a:lnTo>
                <a:lnTo>
                  <a:pt x="0" y="10287000"/>
                </a:lnTo>
                <a:lnTo>
                  <a:pt x="0" y="0"/>
                </a:lnTo>
                <a:close/>
              </a:path>
            </a:pathLst>
          </a:custGeom>
          <a:blipFill>
            <a:blip r:embed="rId2"/>
            <a:stretch>
              <a:fillRect r="-1153804"/>
            </a:stretch>
          </a:blipFill>
        </p:spPr>
        <p:txBody>
          <a:bodyPr/>
          <a:lstStyle/>
          <a:p>
            <a:endParaRPr lang="en-US"/>
          </a:p>
        </p:txBody>
      </p:sp>
      <p:sp>
        <p:nvSpPr>
          <p:cNvPr id="13" name="Freeform 13"/>
          <p:cNvSpPr/>
          <p:nvPr/>
        </p:nvSpPr>
        <p:spPr>
          <a:xfrm rot="-5400000">
            <a:off x="-1893183" y="4856120"/>
            <a:ext cx="5244967" cy="574761"/>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3"/>
            <a:stretch>
              <a:fillRect/>
            </a:stretch>
          </a:blipFill>
        </p:spPr>
        <p:txBody>
          <a:bodyPr/>
          <a:lstStyle/>
          <a:p>
            <a:endParaRPr lang="en-US"/>
          </a:p>
        </p:txBody>
      </p:sp>
      <p:sp>
        <p:nvSpPr>
          <p:cNvPr id="25" name="TextBox 24">
            <a:extLst>
              <a:ext uri="{FF2B5EF4-FFF2-40B4-BE49-F238E27FC236}">
                <a16:creationId xmlns:a16="http://schemas.microsoft.com/office/drawing/2014/main" id="{0E27ADCB-CE31-B2B7-0F05-578690AC524F}"/>
              </a:ext>
            </a:extLst>
          </p:cNvPr>
          <p:cNvSpPr txBox="1"/>
          <p:nvPr/>
        </p:nvSpPr>
        <p:spPr>
          <a:xfrm>
            <a:off x="3200400" y="463500"/>
            <a:ext cx="6480000" cy="9360000"/>
          </a:xfrm>
          <a:prstGeom prst="rect">
            <a:avLst/>
          </a:prstGeom>
          <a:solidFill>
            <a:srgbClr val="87A66D"/>
          </a:solidFill>
        </p:spPr>
        <p:txBody>
          <a:bodyPr wrap="square" rtlCol="0" anchor="ctr">
            <a:spAutoFit/>
          </a:bodyPr>
          <a:lstStyle/>
          <a:p>
            <a:pPr>
              <a:spcAft>
                <a:spcPts val="2400"/>
              </a:spcAft>
            </a:pPr>
            <a:r>
              <a:rPr lang="en-GB" sz="4400" dirty="0">
                <a:solidFill>
                  <a:schemeClr val="bg1"/>
                </a:solidFill>
              </a:rPr>
              <a:t>4.1 Protecting devices</a:t>
            </a:r>
          </a:p>
          <a:p>
            <a:pPr>
              <a:spcAft>
                <a:spcPts val="2400"/>
              </a:spcAft>
            </a:pPr>
            <a:r>
              <a:rPr lang="en-GB" sz="4400" dirty="0">
                <a:solidFill>
                  <a:schemeClr val="bg1"/>
                </a:solidFill>
              </a:rPr>
              <a:t>4.2 Protecting personal  data and privacy</a:t>
            </a:r>
          </a:p>
          <a:p>
            <a:pPr>
              <a:spcAft>
                <a:spcPts val="2400"/>
              </a:spcAft>
            </a:pPr>
            <a:r>
              <a:rPr lang="en-GB" sz="4400" dirty="0">
                <a:solidFill>
                  <a:schemeClr val="bg1"/>
                </a:solidFill>
              </a:rPr>
              <a:t>4.3 Protecting health and well-being</a:t>
            </a:r>
          </a:p>
          <a:p>
            <a:pPr>
              <a:spcAft>
                <a:spcPts val="2400"/>
              </a:spcAft>
            </a:pPr>
            <a:r>
              <a:rPr lang="en-GB" sz="4400" dirty="0">
                <a:solidFill>
                  <a:schemeClr val="bg1"/>
                </a:solidFill>
              </a:rPr>
              <a:t>4.4 Protecting the environment</a:t>
            </a:r>
            <a:endParaRPr lang="en-BE" sz="4400" dirty="0">
              <a:solidFill>
                <a:schemeClr val="bg1"/>
              </a:solidFill>
            </a:endParaRPr>
          </a:p>
        </p:txBody>
      </p:sp>
      <p:sp>
        <p:nvSpPr>
          <p:cNvPr id="4" name="TextBox 3">
            <a:extLst>
              <a:ext uri="{FF2B5EF4-FFF2-40B4-BE49-F238E27FC236}">
                <a16:creationId xmlns:a16="http://schemas.microsoft.com/office/drawing/2014/main" id="{B6C0A72B-C550-8803-4C66-E7D219B94D61}"/>
              </a:ext>
            </a:extLst>
          </p:cNvPr>
          <p:cNvSpPr txBox="1"/>
          <p:nvPr/>
        </p:nvSpPr>
        <p:spPr>
          <a:xfrm>
            <a:off x="1554365" y="463500"/>
            <a:ext cx="1440000" cy="9360000"/>
          </a:xfrm>
          <a:prstGeom prst="rect">
            <a:avLst/>
          </a:prstGeom>
          <a:solidFill>
            <a:srgbClr val="87A66D"/>
          </a:solidFill>
        </p:spPr>
        <p:txBody>
          <a:bodyPr vert="wordArtVert" wrap="square" rtlCol="0" anchor="ctr">
            <a:spAutoFit/>
          </a:bodyPr>
          <a:lstStyle/>
          <a:p>
            <a:pPr algn="ctr"/>
            <a:r>
              <a:rPr lang="en-GB" sz="4400" dirty="0">
                <a:solidFill>
                  <a:schemeClr val="bg1"/>
                </a:solidFill>
              </a:rPr>
              <a:t>Safety</a:t>
            </a:r>
            <a:endParaRPr lang="en-BE" sz="4400" dirty="0">
              <a:solidFill>
                <a:schemeClr val="bg1"/>
              </a:solidFill>
            </a:endParaRPr>
          </a:p>
        </p:txBody>
      </p:sp>
    </p:spTree>
    <p:extLst>
      <p:ext uri="{BB962C8B-B14F-4D97-AF65-F5344CB8AC3E}">
        <p14:creationId xmlns:p14="http://schemas.microsoft.com/office/powerpoint/2010/main" val="310829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9931941" y="0"/>
            <a:ext cx="8311187" cy="10287000"/>
          </a:xfrm>
          <a:custGeom>
            <a:avLst/>
            <a:gdLst/>
            <a:ahLst/>
            <a:cxnLst/>
            <a:rect l="l" t="t" r="r" b="b"/>
            <a:pathLst>
              <a:path w="8311187" h="10287000">
                <a:moveTo>
                  <a:pt x="0" y="0"/>
                </a:moveTo>
                <a:lnTo>
                  <a:pt x="8311187" y="0"/>
                </a:lnTo>
                <a:lnTo>
                  <a:pt x="8311187" y="10287000"/>
                </a:lnTo>
                <a:lnTo>
                  <a:pt x="0" y="10287000"/>
                </a:lnTo>
                <a:lnTo>
                  <a:pt x="0" y="0"/>
                </a:lnTo>
                <a:close/>
              </a:path>
            </a:pathLst>
          </a:custGeom>
          <a:blipFill>
            <a:blip r:embed="rId2"/>
            <a:stretch>
              <a:fillRect l="-75250" r="-44790"/>
            </a:stretch>
          </a:blipFill>
        </p:spPr>
        <p:txBody>
          <a:bodyPr/>
          <a:lstStyle/>
          <a:p>
            <a:endParaRPr lang="en-US"/>
          </a:p>
        </p:txBody>
      </p:sp>
      <p:sp>
        <p:nvSpPr>
          <p:cNvPr id="9" name="TextBox 9"/>
          <p:cNvSpPr txBox="1"/>
          <p:nvPr/>
        </p:nvSpPr>
        <p:spPr>
          <a:xfrm>
            <a:off x="11125200" y="1613814"/>
            <a:ext cx="5486400" cy="3195683"/>
          </a:xfrm>
          <a:prstGeom prst="rect">
            <a:avLst/>
          </a:prstGeom>
        </p:spPr>
        <p:txBody>
          <a:bodyPr wrap="square" lIns="0" tIns="0" rIns="0" bIns="0" rtlCol="0" anchor="t">
            <a:spAutoFit/>
          </a:bodyPr>
          <a:lstStyle/>
          <a:p>
            <a:pPr>
              <a:lnSpc>
                <a:spcPts val="8539"/>
              </a:lnSpc>
              <a:spcBef>
                <a:spcPct val="0"/>
              </a:spcBef>
            </a:pPr>
            <a:r>
              <a:rPr lang="en-US" sz="6099" dirty="0">
                <a:solidFill>
                  <a:srgbClr val="FFFFFF"/>
                </a:solidFill>
                <a:latin typeface="Rubik Semi-Bold"/>
              </a:rPr>
              <a:t>8</a:t>
            </a:r>
          </a:p>
          <a:p>
            <a:pPr>
              <a:lnSpc>
                <a:spcPts val="8539"/>
              </a:lnSpc>
              <a:spcBef>
                <a:spcPct val="0"/>
              </a:spcBef>
            </a:pPr>
            <a:r>
              <a:rPr lang="en-US" sz="6099" dirty="0">
                <a:solidFill>
                  <a:srgbClr val="FFFFFF"/>
                </a:solidFill>
                <a:latin typeface="Rubik Semi-Bold"/>
              </a:rPr>
              <a:t>Proficiency levels </a:t>
            </a:r>
          </a:p>
        </p:txBody>
      </p:sp>
      <p:sp>
        <p:nvSpPr>
          <p:cNvPr id="10" name="TextBox 10"/>
          <p:cNvSpPr txBox="1"/>
          <p:nvPr/>
        </p:nvSpPr>
        <p:spPr>
          <a:xfrm>
            <a:off x="11125200" y="6567546"/>
            <a:ext cx="6131790" cy="2031325"/>
          </a:xfrm>
          <a:prstGeom prst="rect">
            <a:avLst/>
          </a:prstGeom>
        </p:spPr>
        <p:txBody>
          <a:bodyPr lIns="0" tIns="0" rIns="0" bIns="0" rtlCol="0" anchor="t">
            <a:spAutoFit/>
          </a:bodyPr>
          <a:lstStyle/>
          <a:p>
            <a:pPr>
              <a:spcBef>
                <a:spcPct val="0"/>
              </a:spcBef>
            </a:pPr>
            <a:r>
              <a:rPr lang="en-US" sz="4400" dirty="0">
                <a:solidFill>
                  <a:srgbClr val="FFFFFF"/>
                </a:solidFill>
                <a:latin typeface="Nunito Sans"/>
              </a:rPr>
              <a:t>Digital Competence Framework for Citizens (DigComp)</a:t>
            </a:r>
          </a:p>
        </p:txBody>
      </p:sp>
      <p:sp>
        <p:nvSpPr>
          <p:cNvPr id="12" name="Freeform 12"/>
          <p:cNvSpPr/>
          <p:nvPr/>
        </p:nvSpPr>
        <p:spPr>
          <a:xfrm>
            <a:off x="0" y="0"/>
            <a:ext cx="1458601" cy="10287000"/>
          </a:xfrm>
          <a:custGeom>
            <a:avLst/>
            <a:gdLst/>
            <a:ahLst/>
            <a:cxnLst/>
            <a:rect l="l" t="t" r="r" b="b"/>
            <a:pathLst>
              <a:path w="1458601" h="10287000">
                <a:moveTo>
                  <a:pt x="0" y="0"/>
                </a:moveTo>
                <a:lnTo>
                  <a:pt x="1458601" y="0"/>
                </a:lnTo>
                <a:lnTo>
                  <a:pt x="1458601" y="10287000"/>
                </a:lnTo>
                <a:lnTo>
                  <a:pt x="0" y="10287000"/>
                </a:lnTo>
                <a:lnTo>
                  <a:pt x="0" y="0"/>
                </a:lnTo>
                <a:close/>
              </a:path>
            </a:pathLst>
          </a:custGeom>
          <a:blipFill>
            <a:blip r:embed="rId2"/>
            <a:stretch>
              <a:fillRect r="-1153804"/>
            </a:stretch>
          </a:blipFill>
        </p:spPr>
        <p:txBody>
          <a:bodyPr/>
          <a:lstStyle/>
          <a:p>
            <a:endParaRPr lang="en-US"/>
          </a:p>
        </p:txBody>
      </p:sp>
      <p:sp>
        <p:nvSpPr>
          <p:cNvPr id="13" name="Freeform 13"/>
          <p:cNvSpPr/>
          <p:nvPr/>
        </p:nvSpPr>
        <p:spPr>
          <a:xfrm rot="-5400000">
            <a:off x="-1893183" y="4856120"/>
            <a:ext cx="5244967" cy="574761"/>
          </a:xfrm>
          <a:custGeom>
            <a:avLst/>
            <a:gdLst/>
            <a:ahLst/>
            <a:cxnLst/>
            <a:rect l="l" t="t" r="r" b="b"/>
            <a:pathLst>
              <a:path w="5244967" h="574761">
                <a:moveTo>
                  <a:pt x="0" y="0"/>
                </a:moveTo>
                <a:lnTo>
                  <a:pt x="5244967" y="0"/>
                </a:lnTo>
                <a:lnTo>
                  <a:pt x="5244967" y="574760"/>
                </a:lnTo>
                <a:lnTo>
                  <a:pt x="0" y="574760"/>
                </a:lnTo>
                <a:lnTo>
                  <a:pt x="0" y="0"/>
                </a:lnTo>
                <a:close/>
              </a:path>
            </a:pathLst>
          </a:custGeom>
          <a:blipFill>
            <a:blip r:embed="rId3"/>
            <a:stretch>
              <a:fillRect/>
            </a:stretch>
          </a:blipFill>
        </p:spPr>
        <p:txBody>
          <a:bodyPr/>
          <a:lstStyle/>
          <a:p>
            <a:endParaRPr lang="en-US"/>
          </a:p>
        </p:txBody>
      </p:sp>
      <p:graphicFrame>
        <p:nvGraphicFramePr>
          <p:cNvPr id="6" name="Table 5">
            <a:extLst>
              <a:ext uri="{FF2B5EF4-FFF2-40B4-BE49-F238E27FC236}">
                <a16:creationId xmlns:a16="http://schemas.microsoft.com/office/drawing/2014/main" id="{946B3D38-42F4-66E6-0D62-D428D80A6D65}"/>
              </a:ext>
            </a:extLst>
          </p:cNvPr>
          <p:cNvGraphicFramePr>
            <a:graphicFrameLocks noGrp="1"/>
          </p:cNvGraphicFramePr>
          <p:nvPr>
            <p:extLst>
              <p:ext uri="{D42A27DB-BD31-4B8C-83A1-F6EECF244321}">
                <p14:modId xmlns:p14="http://schemas.microsoft.com/office/powerpoint/2010/main" val="2830471092"/>
              </p:ext>
            </p:extLst>
          </p:nvPr>
        </p:nvGraphicFramePr>
        <p:xfrm>
          <a:off x="1969625" y="533400"/>
          <a:ext cx="7495413" cy="9220200"/>
        </p:xfrm>
        <a:graphic>
          <a:graphicData uri="http://schemas.openxmlformats.org/drawingml/2006/table">
            <a:tbl>
              <a:tblPr firstRow="1" bandRow="1">
                <a:tableStyleId>{5940675A-B579-460E-94D1-54222C63F5DA}</a:tableStyleId>
              </a:tblPr>
              <a:tblGrid>
                <a:gridCol w="1992775">
                  <a:extLst>
                    <a:ext uri="{9D8B030D-6E8A-4147-A177-3AD203B41FA5}">
                      <a16:colId xmlns:a16="http://schemas.microsoft.com/office/drawing/2014/main" val="1697701305"/>
                    </a:ext>
                  </a:extLst>
                </a:gridCol>
                <a:gridCol w="1524000">
                  <a:extLst>
                    <a:ext uri="{9D8B030D-6E8A-4147-A177-3AD203B41FA5}">
                      <a16:colId xmlns:a16="http://schemas.microsoft.com/office/drawing/2014/main" val="876883879"/>
                    </a:ext>
                  </a:extLst>
                </a:gridCol>
                <a:gridCol w="3978638">
                  <a:extLst>
                    <a:ext uri="{9D8B030D-6E8A-4147-A177-3AD203B41FA5}">
                      <a16:colId xmlns:a16="http://schemas.microsoft.com/office/drawing/2014/main" val="1516152668"/>
                    </a:ext>
                  </a:extLst>
                </a:gridCol>
              </a:tblGrid>
              <a:tr h="1152525">
                <a:tc rowSpan="2">
                  <a:txBody>
                    <a:bodyPr/>
                    <a:lstStyle/>
                    <a:p>
                      <a:pPr algn="ctr"/>
                      <a:r>
                        <a:rPr lang="en-GB" sz="2400" dirty="0"/>
                        <a:t>Foundation</a:t>
                      </a:r>
                      <a:endParaRPr lang="en-BE" sz="2400" dirty="0"/>
                    </a:p>
                  </a:txBody>
                  <a:tcPr anchor="ctr"/>
                </a:tc>
                <a:tc>
                  <a:txBody>
                    <a:bodyPr/>
                    <a:lstStyle/>
                    <a:p>
                      <a:pPr algn="ctr"/>
                      <a:r>
                        <a:rPr lang="en-GB" sz="4800" dirty="0">
                          <a:solidFill>
                            <a:schemeClr val="bg1"/>
                          </a:solidFill>
                        </a:rPr>
                        <a:t>1</a:t>
                      </a:r>
                      <a:endParaRPr lang="en-BE" sz="4800" dirty="0">
                        <a:solidFill>
                          <a:schemeClr val="bg1"/>
                        </a:solidFill>
                      </a:endParaRPr>
                    </a:p>
                  </a:txBody>
                  <a:tcPr anchor="ctr">
                    <a:solidFill>
                      <a:srgbClr val="D9C59F"/>
                    </a:solidFill>
                  </a:tcPr>
                </a:tc>
                <a:tc>
                  <a:txBody>
                    <a:bodyPr/>
                    <a:lstStyle/>
                    <a:p>
                      <a:pPr algn="ctr"/>
                      <a:r>
                        <a:rPr lang="en-GB" sz="2000" dirty="0"/>
                        <a:t>Simple task, with guidance, remembering</a:t>
                      </a:r>
                      <a:endParaRPr lang="en-BE" sz="2000" dirty="0"/>
                    </a:p>
                  </a:txBody>
                  <a:tcPr anchor="ctr"/>
                </a:tc>
                <a:extLst>
                  <a:ext uri="{0D108BD9-81ED-4DB2-BD59-A6C34878D82A}">
                    <a16:rowId xmlns:a16="http://schemas.microsoft.com/office/drawing/2014/main" val="1818076355"/>
                  </a:ext>
                </a:extLst>
              </a:tr>
              <a:tr h="1152525">
                <a:tc vMerge="1">
                  <a:txBody>
                    <a:bodyPr/>
                    <a:lstStyle/>
                    <a:p>
                      <a:endParaRPr lang="en-BE" dirty="0"/>
                    </a:p>
                  </a:txBody>
                  <a:tcPr/>
                </a:tc>
                <a:tc>
                  <a:txBody>
                    <a:bodyPr/>
                    <a:lstStyle/>
                    <a:p>
                      <a:pPr algn="ctr"/>
                      <a:r>
                        <a:rPr lang="en-GB" sz="4800" dirty="0">
                          <a:solidFill>
                            <a:schemeClr val="bg1"/>
                          </a:solidFill>
                        </a:rPr>
                        <a:t>2</a:t>
                      </a:r>
                      <a:endParaRPr lang="en-BE" sz="4800" dirty="0">
                        <a:solidFill>
                          <a:schemeClr val="bg1"/>
                        </a:solidFill>
                      </a:endParaRPr>
                    </a:p>
                  </a:txBody>
                  <a:tcPr anchor="ctr">
                    <a:solidFill>
                      <a:srgbClr val="C5A277"/>
                    </a:solidFill>
                  </a:tcPr>
                </a:tc>
                <a:tc>
                  <a:txBody>
                    <a:bodyPr/>
                    <a:lstStyle/>
                    <a:p>
                      <a:pPr algn="ctr"/>
                      <a:r>
                        <a:rPr lang="en-GB" sz="2000" dirty="0"/>
                        <a:t>Simple task, autonomy and guidance when needed, remembering</a:t>
                      </a:r>
                      <a:endParaRPr lang="en-BE" sz="2000" dirty="0"/>
                    </a:p>
                  </a:txBody>
                  <a:tcPr anchor="ctr"/>
                </a:tc>
                <a:extLst>
                  <a:ext uri="{0D108BD9-81ED-4DB2-BD59-A6C34878D82A}">
                    <a16:rowId xmlns:a16="http://schemas.microsoft.com/office/drawing/2014/main" val="3024333309"/>
                  </a:ext>
                </a:extLst>
              </a:tr>
              <a:tr h="1152525">
                <a:tc rowSpan="2">
                  <a:txBody>
                    <a:bodyPr/>
                    <a:lstStyle/>
                    <a:p>
                      <a:pPr algn="ctr"/>
                      <a:r>
                        <a:rPr lang="en-GB" sz="2400" dirty="0"/>
                        <a:t>Intermediate</a:t>
                      </a:r>
                      <a:endParaRPr lang="en-BE" sz="2400" dirty="0"/>
                    </a:p>
                  </a:txBody>
                  <a:tcPr anchor="ctr"/>
                </a:tc>
                <a:tc>
                  <a:txBody>
                    <a:bodyPr/>
                    <a:lstStyle/>
                    <a:p>
                      <a:pPr algn="ctr"/>
                      <a:r>
                        <a:rPr lang="en-GB" sz="4800" dirty="0">
                          <a:solidFill>
                            <a:schemeClr val="bg1"/>
                          </a:solidFill>
                        </a:rPr>
                        <a:t>3</a:t>
                      </a:r>
                      <a:endParaRPr lang="en-BE" sz="4800" dirty="0">
                        <a:solidFill>
                          <a:schemeClr val="bg1"/>
                        </a:solidFill>
                      </a:endParaRPr>
                    </a:p>
                  </a:txBody>
                  <a:tcPr anchor="ctr">
                    <a:solidFill>
                      <a:srgbClr val="F48466"/>
                    </a:solidFill>
                  </a:tcPr>
                </a:tc>
                <a:tc>
                  <a:txBody>
                    <a:bodyPr/>
                    <a:lstStyle/>
                    <a:p>
                      <a:pPr algn="ctr"/>
                      <a:r>
                        <a:rPr lang="en-GB" sz="2000" dirty="0"/>
                        <a:t>Well-defined and routine task, on my own, understanding</a:t>
                      </a:r>
                      <a:endParaRPr lang="en-BE" sz="2000" dirty="0"/>
                    </a:p>
                  </a:txBody>
                  <a:tcPr anchor="ctr"/>
                </a:tc>
                <a:extLst>
                  <a:ext uri="{0D108BD9-81ED-4DB2-BD59-A6C34878D82A}">
                    <a16:rowId xmlns:a16="http://schemas.microsoft.com/office/drawing/2014/main" val="1218345129"/>
                  </a:ext>
                </a:extLst>
              </a:tr>
              <a:tr h="1152525">
                <a:tc vMerge="1">
                  <a:txBody>
                    <a:bodyPr/>
                    <a:lstStyle/>
                    <a:p>
                      <a:endParaRPr lang="en-BE" dirty="0"/>
                    </a:p>
                  </a:txBody>
                  <a:tcPr/>
                </a:tc>
                <a:tc>
                  <a:txBody>
                    <a:bodyPr/>
                    <a:lstStyle/>
                    <a:p>
                      <a:pPr algn="ctr"/>
                      <a:r>
                        <a:rPr lang="en-GB" sz="4800" dirty="0">
                          <a:solidFill>
                            <a:schemeClr val="bg1"/>
                          </a:solidFill>
                        </a:rPr>
                        <a:t>4</a:t>
                      </a:r>
                      <a:endParaRPr lang="en-BE" sz="4800" dirty="0">
                        <a:solidFill>
                          <a:schemeClr val="bg1"/>
                        </a:solidFill>
                      </a:endParaRPr>
                    </a:p>
                  </a:txBody>
                  <a:tcPr anchor="ctr">
                    <a:solidFill>
                      <a:srgbClr val="E06B4B"/>
                    </a:solidFill>
                  </a:tcPr>
                </a:tc>
                <a:tc>
                  <a:txBody>
                    <a:bodyPr/>
                    <a:lstStyle/>
                    <a:p>
                      <a:pPr algn="ctr"/>
                      <a:r>
                        <a:rPr lang="en-GB" sz="2000" dirty="0"/>
                        <a:t>Tasks and non-routine problems, independent, understanding</a:t>
                      </a:r>
                      <a:endParaRPr lang="en-BE" sz="2000" dirty="0"/>
                    </a:p>
                  </a:txBody>
                  <a:tcPr anchor="ctr"/>
                </a:tc>
                <a:extLst>
                  <a:ext uri="{0D108BD9-81ED-4DB2-BD59-A6C34878D82A}">
                    <a16:rowId xmlns:a16="http://schemas.microsoft.com/office/drawing/2014/main" val="3464669465"/>
                  </a:ext>
                </a:extLst>
              </a:tr>
              <a:tr h="1152525">
                <a:tc rowSpan="2">
                  <a:txBody>
                    <a:bodyPr/>
                    <a:lstStyle/>
                    <a:p>
                      <a:pPr algn="ctr"/>
                      <a:r>
                        <a:rPr lang="en-GB" sz="2400" dirty="0"/>
                        <a:t>Advanced</a:t>
                      </a:r>
                      <a:endParaRPr lang="en-BE" sz="2400" dirty="0"/>
                    </a:p>
                  </a:txBody>
                  <a:tcPr anchor="ctr"/>
                </a:tc>
                <a:tc>
                  <a:txBody>
                    <a:bodyPr/>
                    <a:lstStyle/>
                    <a:p>
                      <a:pPr algn="ctr"/>
                      <a:r>
                        <a:rPr lang="en-GB" sz="4800" dirty="0">
                          <a:solidFill>
                            <a:schemeClr val="bg1"/>
                          </a:solidFill>
                        </a:rPr>
                        <a:t>5</a:t>
                      </a:r>
                      <a:endParaRPr lang="en-BE" sz="4800" dirty="0">
                        <a:solidFill>
                          <a:schemeClr val="bg1"/>
                        </a:solidFill>
                      </a:endParaRPr>
                    </a:p>
                  </a:txBody>
                  <a:tcPr anchor="ctr">
                    <a:solidFill>
                      <a:srgbClr val="DA577E"/>
                    </a:solidFill>
                  </a:tcPr>
                </a:tc>
                <a:tc>
                  <a:txBody>
                    <a:bodyPr/>
                    <a:lstStyle/>
                    <a:p>
                      <a:pPr algn="ctr"/>
                      <a:r>
                        <a:rPr lang="en-GB" sz="2000" dirty="0"/>
                        <a:t>Different tasks and problems, guiding others, applying</a:t>
                      </a:r>
                      <a:endParaRPr lang="en-BE" sz="2000" dirty="0"/>
                    </a:p>
                  </a:txBody>
                  <a:tcPr anchor="ctr"/>
                </a:tc>
                <a:extLst>
                  <a:ext uri="{0D108BD9-81ED-4DB2-BD59-A6C34878D82A}">
                    <a16:rowId xmlns:a16="http://schemas.microsoft.com/office/drawing/2014/main" val="1472727666"/>
                  </a:ext>
                </a:extLst>
              </a:tr>
              <a:tr h="1152525">
                <a:tc vMerge="1">
                  <a:txBody>
                    <a:bodyPr/>
                    <a:lstStyle/>
                    <a:p>
                      <a:endParaRPr lang="en-BE" dirty="0"/>
                    </a:p>
                  </a:txBody>
                  <a:tcPr/>
                </a:tc>
                <a:tc>
                  <a:txBody>
                    <a:bodyPr/>
                    <a:lstStyle/>
                    <a:p>
                      <a:pPr algn="ctr"/>
                      <a:r>
                        <a:rPr lang="en-GB" sz="4800" dirty="0">
                          <a:solidFill>
                            <a:schemeClr val="bg1"/>
                          </a:solidFill>
                        </a:rPr>
                        <a:t>6</a:t>
                      </a:r>
                      <a:endParaRPr lang="en-BE" sz="4800" dirty="0">
                        <a:solidFill>
                          <a:schemeClr val="bg1"/>
                        </a:solidFill>
                      </a:endParaRPr>
                    </a:p>
                  </a:txBody>
                  <a:tcPr anchor="ctr">
                    <a:solidFill>
                      <a:srgbClr val="7B315B"/>
                    </a:solidFill>
                  </a:tcPr>
                </a:tc>
                <a:tc>
                  <a:txBody>
                    <a:bodyPr/>
                    <a:lstStyle/>
                    <a:p>
                      <a:pPr algn="ctr"/>
                      <a:r>
                        <a:rPr lang="en-GB" sz="2000" dirty="0"/>
                        <a:t>Most appropriate tasks, adapt to others in context, evaluating</a:t>
                      </a:r>
                      <a:endParaRPr lang="en-BE" sz="2000" dirty="0"/>
                    </a:p>
                  </a:txBody>
                  <a:tcPr anchor="ctr"/>
                </a:tc>
                <a:extLst>
                  <a:ext uri="{0D108BD9-81ED-4DB2-BD59-A6C34878D82A}">
                    <a16:rowId xmlns:a16="http://schemas.microsoft.com/office/drawing/2014/main" val="1807061142"/>
                  </a:ext>
                </a:extLst>
              </a:tr>
              <a:tr h="1152525">
                <a:tc rowSpan="2">
                  <a:txBody>
                    <a:bodyPr/>
                    <a:lstStyle/>
                    <a:p>
                      <a:pPr algn="ctr"/>
                      <a:r>
                        <a:rPr lang="en-GB" sz="2400" dirty="0"/>
                        <a:t>Highly specialised</a:t>
                      </a:r>
                      <a:endParaRPr lang="en-BE" sz="2400" dirty="0"/>
                    </a:p>
                  </a:txBody>
                  <a:tcPr anchor="ctr"/>
                </a:tc>
                <a:tc>
                  <a:txBody>
                    <a:bodyPr/>
                    <a:lstStyle/>
                    <a:p>
                      <a:pPr algn="ctr"/>
                      <a:r>
                        <a:rPr lang="en-GB" sz="4800" dirty="0">
                          <a:solidFill>
                            <a:schemeClr val="bg1"/>
                          </a:solidFill>
                        </a:rPr>
                        <a:t>7</a:t>
                      </a:r>
                      <a:endParaRPr lang="en-BE" sz="4800" dirty="0">
                        <a:solidFill>
                          <a:schemeClr val="bg1"/>
                        </a:solidFill>
                      </a:endParaRPr>
                    </a:p>
                  </a:txBody>
                  <a:tcPr anchor="ctr">
                    <a:solidFill>
                      <a:srgbClr val="266A8A"/>
                    </a:solidFill>
                  </a:tcPr>
                </a:tc>
                <a:tc>
                  <a:txBody>
                    <a:bodyPr/>
                    <a:lstStyle/>
                    <a:p>
                      <a:pPr algn="ctr"/>
                      <a:r>
                        <a:rPr lang="en-GB" sz="2000" dirty="0"/>
                        <a:t>Resolve complex problems, integrate into professional context, creating</a:t>
                      </a:r>
                      <a:endParaRPr lang="en-BE" sz="2000" dirty="0"/>
                    </a:p>
                  </a:txBody>
                  <a:tcPr anchor="ctr"/>
                </a:tc>
                <a:extLst>
                  <a:ext uri="{0D108BD9-81ED-4DB2-BD59-A6C34878D82A}">
                    <a16:rowId xmlns:a16="http://schemas.microsoft.com/office/drawing/2014/main" val="4059291263"/>
                  </a:ext>
                </a:extLst>
              </a:tr>
              <a:tr h="1152525">
                <a:tc vMerge="1">
                  <a:txBody>
                    <a:bodyPr/>
                    <a:lstStyle/>
                    <a:p>
                      <a:endParaRPr lang="en-BE" dirty="0"/>
                    </a:p>
                  </a:txBody>
                  <a:tcPr/>
                </a:tc>
                <a:tc>
                  <a:txBody>
                    <a:bodyPr/>
                    <a:lstStyle/>
                    <a:p>
                      <a:pPr algn="ctr"/>
                      <a:r>
                        <a:rPr lang="en-GB" sz="4800" dirty="0">
                          <a:solidFill>
                            <a:schemeClr val="bg1"/>
                          </a:solidFill>
                        </a:rPr>
                        <a:t>8</a:t>
                      </a:r>
                      <a:endParaRPr lang="en-BE" sz="4800" dirty="0">
                        <a:solidFill>
                          <a:schemeClr val="bg1"/>
                        </a:solidFill>
                      </a:endParaRPr>
                    </a:p>
                  </a:txBody>
                  <a:tcPr anchor="ctr">
                    <a:solidFill>
                      <a:srgbClr val="DA577E"/>
                    </a:solidFill>
                  </a:tcPr>
                </a:tc>
                <a:tc>
                  <a:txBody>
                    <a:bodyPr/>
                    <a:lstStyle/>
                    <a:p>
                      <a:pPr algn="ctr"/>
                      <a:r>
                        <a:rPr lang="en-GB" sz="2000" dirty="0"/>
                        <a:t>Resolve complex problems, propose new ideas, creating</a:t>
                      </a:r>
                      <a:endParaRPr lang="en-BE" sz="2000" dirty="0"/>
                    </a:p>
                  </a:txBody>
                  <a:tcPr anchor="ctr"/>
                </a:tc>
                <a:extLst>
                  <a:ext uri="{0D108BD9-81ED-4DB2-BD59-A6C34878D82A}">
                    <a16:rowId xmlns:a16="http://schemas.microsoft.com/office/drawing/2014/main" val="2258668031"/>
                  </a:ext>
                </a:extLst>
              </a:tr>
            </a:tbl>
          </a:graphicData>
        </a:graphic>
      </p:graphicFrame>
    </p:spTree>
    <p:extLst>
      <p:ext uri="{BB962C8B-B14F-4D97-AF65-F5344CB8AC3E}">
        <p14:creationId xmlns:p14="http://schemas.microsoft.com/office/powerpoint/2010/main" val="231358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540dff-731a-4b57-a224-6248666a957c" xsi:nil="true"/>
    <lcf76f155ced4ddcb4097134ff3c332f xmlns="e97885df-c2ff-4515-b7bb-b3b1dba5b69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27384511836B4C9692BAD8AEEAAEC2" ma:contentTypeVersion="17" ma:contentTypeDescription="Create a new document." ma:contentTypeScope="" ma:versionID="d66be129dd711c453129dc738075432b">
  <xsd:schema xmlns:xsd="http://www.w3.org/2001/XMLSchema" xmlns:xs="http://www.w3.org/2001/XMLSchema" xmlns:p="http://schemas.microsoft.com/office/2006/metadata/properties" xmlns:ns2="e97885df-c2ff-4515-b7bb-b3b1dba5b699" xmlns:ns3="9d540dff-731a-4b57-a224-6248666a957c" targetNamespace="http://schemas.microsoft.com/office/2006/metadata/properties" ma:root="true" ma:fieldsID="acc360e2bb6f0c1a6108961a180eccdd" ns2:_="" ns3:_="">
    <xsd:import namespace="e97885df-c2ff-4515-b7bb-b3b1dba5b699"/>
    <xsd:import namespace="9d540dff-731a-4b57-a224-6248666a95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885df-c2ff-4515-b7bb-b3b1dba5b6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c8c5d6-3702-4c84-8eca-d4f8d1f1de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40dff-731a-4b57-a224-6248666a957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9098aa-2e4a-44c0-a0d6-704ec749a654}" ma:internalName="TaxCatchAll" ma:showField="CatchAllData" ma:web="9d540dff-731a-4b57-a224-6248666a95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FD02D3-9F45-4713-871D-72CD78A46A46}">
  <ds:schemaRefs>
    <ds:schemaRef ds:uri="http://schemas.microsoft.com/sharepoint/v3/contenttype/forms"/>
  </ds:schemaRefs>
</ds:datastoreItem>
</file>

<file path=customXml/itemProps2.xml><?xml version="1.0" encoding="utf-8"?>
<ds:datastoreItem xmlns:ds="http://schemas.openxmlformats.org/officeDocument/2006/customXml" ds:itemID="{B9BDDF8A-93CC-4A7A-B759-182CC38E31CF}">
  <ds:schemaRefs>
    <ds:schemaRef ds:uri="http://schemas.microsoft.com/office/2006/metadata/properties"/>
    <ds:schemaRef ds:uri="http://schemas.microsoft.com/office/infopath/2007/PartnerControls"/>
    <ds:schemaRef ds:uri="9d540dff-731a-4b57-a224-6248666a957c"/>
    <ds:schemaRef ds:uri="e97885df-c2ff-4515-b7bb-b3b1dba5b699"/>
  </ds:schemaRefs>
</ds:datastoreItem>
</file>

<file path=customXml/itemProps3.xml><?xml version="1.0" encoding="utf-8"?>
<ds:datastoreItem xmlns:ds="http://schemas.openxmlformats.org/officeDocument/2006/customXml" ds:itemID="{0BFEF85F-D453-49BB-A741-07B5B270B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885df-c2ff-4515-b7bb-b3b1dba5b699"/>
    <ds:schemaRef ds:uri="9d540dff-731a-4b57-a224-6248666a9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238</TotalTime>
  <Words>951</Words>
  <Application>Microsoft Office PowerPoint</Application>
  <PresentationFormat>Custom</PresentationFormat>
  <Paragraphs>162</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Proxima Nova Medium</vt:lpstr>
      <vt:lpstr>Proxima Nova Bold</vt:lpstr>
      <vt:lpstr>Nunito Sans</vt:lpstr>
      <vt:lpstr>Symbol</vt:lpstr>
      <vt:lpstr>Calibri</vt:lpstr>
      <vt:lpstr>Proxima Nova Lt</vt:lpstr>
      <vt:lpstr>Proxima Nova Rg</vt:lpstr>
      <vt:lpstr>Proxima Nova Light</vt:lpstr>
      <vt:lpstr>Proxima Nova</vt:lpstr>
      <vt:lpstr>EC Square Sans Pro</vt:lpstr>
      <vt:lpstr>Rubik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AD Presentation</dc:title>
  <dc:creator>Norman Röhner</dc:creator>
  <cp:lastModifiedBy>Andrea Bedorin</cp:lastModifiedBy>
  <cp:revision>3</cp:revision>
  <dcterms:created xsi:type="dcterms:W3CDTF">2006-08-16T00:00:00Z</dcterms:created>
  <dcterms:modified xsi:type="dcterms:W3CDTF">2023-12-21T08:55:30Z</dcterms:modified>
  <dc:identifier>DAFyGRPMfWc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0x0101003A27384511836B4C9692BAD8AEEAAEC2</vt:lpwstr>
  </property>
  <property fmtid="{D5CDD505-2E9C-101B-9397-08002B2CF9AE}" pid="3" name="MediaServiceImageTags">
    <vt:lpwstr/>
  </property>
</Properties>
</file>